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0" r:id="rId3"/>
    <p:sldId id="380" r:id="rId4"/>
    <p:sldId id="264" r:id="rId5"/>
    <p:sldId id="267" r:id="rId6"/>
    <p:sldId id="270" r:id="rId7"/>
    <p:sldId id="275" r:id="rId8"/>
    <p:sldId id="381" r:id="rId9"/>
    <p:sldId id="277" r:id="rId10"/>
    <p:sldId id="484" r:id="rId11"/>
    <p:sldId id="338" r:id="rId12"/>
    <p:sldId id="339" r:id="rId13"/>
    <p:sldId id="486" r:id="rId14"/>
    <p:sldId id="449" r:id="rId15"/>
    <p:sldId id="306" r:id="rId16"/>
    <p:sldId id="459" r:id="rId17"/>
    <p:sldId id="481" r:id="rId18"/>
    <p:sldId id="485" r:id="rId19"/>
    <p:sldId id="281" r:id="rId20"/>
    <p:sldId id="257" r:id="rId21"/>
  </p:sldIdLst>
  <p:sldSz cx="12192000" cy="6858000"/>
  <p:notesSz cx="7053263" cy="93091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2" autoAdjust="0"/>
    <p:restoredTop sz="94707" autoAdjust="0"/>
  </p:normalViewPr>
  <p:slideViewPr>
    <p:cSldViewPr snapToGrid="0">
      <p:cViewPr varScale="1">
        <p:scale>
          <a:sx n="60" d="100"/>
          <a:sy n="60" d="100"/>
        </p:scale>
        <p:origin x="1208"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CLIENTES\WCO\Lima\WCO%20Lim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Hoja1!$C$24</c:f>
              <c:strCache>
                <c:ptCount val="1"/>
                <c:pt idx="0">
                  <c:v>Exporters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Hoja1!$D$23:$I$23</c:f>
              <c:numCache>
                <c:formatCode>General</c:formatCode>
                <c:ptCount val="6"/>
                <c:pt idx="0">
                  <c:v>2012</c:v>
                </c:pt>
                <c:pt idx="1">
                  <c:v>2013</c:v>
                </c:pt>
                <c:pt idx="2">
                  <c:v>2014</c:v>
                </c:pt>
                <c:pt idx="3">
                  <c:v>2015</c:v>
                </c:pt>
                <c:pt idx="4">
                  <c:v>2016</c:v>
                </c:pt>
                <c:pt idx="5">
                  <c:v>2017</c:v>
                </c:pt>
              </c:numCache>
            </c:numRef>
          </c:cat>
          <c:val>
            <c:numRef>
              <c:f>Hoja1!$D$24:$I$24</c:f>
              <c:numCache>
                <c:formatCode>General</c:formatCode>
                <c:ptCount val="6"/>
                <c:pt idx="0">
                  <c:v>0</c:v>
                </c:pt>
                <c:pt idx="1">
                  <c:v>1</c:v>
                </c:pt>
                <c:pt idx="2">
                  <c:v>4</c:v>
                </c:pt>
                <c:pt idx="3">
                  <c:v>3</c:v>
                </c:pt>
                <c:pt idx="4">
                  <c:v>8</c:v>
                </c:pt>
                <c:pt idx="5">
                  <c:v>12</c:v>
                </c:pt>
              </c:numCache>
            </c:numRef>
          </c:val>
          <c:smooth val="0"/>
          <c:extLst>
            <c:ext xmlns:c16="http://schemas.microsoft.com/office/drawing/2014/chart" uri="{C3380CC4-5D6E-409C-BE32-E72D297353CC}">
              <c16:uniqueId val="{00000000-FEDE-45C3-AB4D-58492E660969}"/>
            </c:ext>
          </c:extLst>
        </c:ser>
        <c:ser>
          <c:idx val="1"/>
          <c:order val="1"/>
          <c:tx>
            <c:strRef>
              <c:f>Hoja1!$C$25</c:f>
              <c:strCache>
                <c:ptCount val="1"/>
                <c:pt idx="0">
                  <c:v>Importers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Hoja1!$D$23:$I$23</c:f>
              <c:numCache>
                <c:formatCode>General</c:formatCode>
                <c:ptCount val="6"/>
                <c:pt idx="0">
                  <c:v>2012</c:v>
                </c:pt>
                <c:pt idx="1">
                  <c:v>2013</c:v>
                </c:pt>
                <c:pt idx="2">
                  <c:v>2014</c:v>
                </c:pt>
                <c:pt idx="3">
                  <c:v>2015</c:v>
                </c:pt>
                <c:pt idx="4">
                  <c:v>2016</c:v>
                </c:pt>
                <c:pt idx="5">
                  <c:v>2017</c:v>
                </c:pt>
              </c:numCache>
            </c:numRef>
          </c:cat>
          <c:val>
            <c:numRef>
              <c:f>Hoja1!$D$25:$I$25</c:f>
              <c:numCache>
                <c:formatCode>General</c:formatCode>
                <c:ptCount val="6"/>
                <c:pt idx="0">
                  <c:v>0</c:v>
                </c:pt>
                <c:pt idx="1">
                  <c:v>0</c:v>
                </c:pt>
                <c:pt idx="2">
                  <c:v>0</c:v>
                </c:pt>
                <c:pt idx="3">
                  <c:v>0</c:v>
                </c:pt>
                <c:pt idx="4">
                  <c:v>0</c:v>
                </c:pt>
                <c:pt idx="5">
                  <c:v>12</c:v>
                </c:pt>
              </c:numCache>
            </c:numRef>
          </c:val>
          <c:smooth val="0"/>
          <c:extLst>
            <c:ext xmlns:c16="http://schemas.microsoft.com/office/drawing/2014/chart" uri="{C3380CC4-5D6E-409C-BE32-E72D297353CC}">
              <c16:uniqueId val="{00000001-FEDE-45C3-AB4D-58492E660969}"/>
            </c:ext>
          </c:extLst>
        </c:ser>
        <c:ser>
          <c:idx val="2"/>
          <c:order val="2"/>
          <c:tx>
            <c:strRef>
              <c:f>Hoja1!$C$26</c:f>
              <c:strCache>
                <c:ptCount val="1"/>
                <c:pt idx="0">
                  <c:v>Customs brokers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Hoja1!$D$23:$I$23</c:f>
              <c:numCache>
                <c:formatCode>General</c:formatCode>
                <c:ptCount val="6"/>
                <c:pt idx="0">
                  <c:v>2012</c:v>
                </c:pt>
                <c:pt idx="1">
                  <c:v>2013</c:v>
                </c:pt>
                <c:pt idx="2">
                  <c:v>2014</c:v>
                </c:pt>
                <c:pt idx="3">
                  <c:v>2015</c:v>
                </c:pt>
                <c:pt idx="4">
                  <c:v>2016</c:v>
                </c:pt>
                <c:pt idx="5">
                  <c:v>2017</c:v>
                </c:pt>
              </c:numCache>
            </c:numRef>
          </c:cat>
          <c:val>
            <c:numRef>
              <c:f>Hoja1!$D$26:$I$26</c:f>
              <c:numCache>
                <c:formatCode>General</c:formatCode>
                <c:ptCount val="6"/>
                <c:pt idx="0">
                  <c:v>0</c:v>
                </c:pt>
                <c:pt idx="1">
                  <c:v>6</c:v>
                </c:pt>
                <c:pt idx="2">
                  <c:v>2</c:v>
                </c:pt>
                <c:pt idx="3">
                  <c:v>3</c:v>
                </c:pt>
                <c:pt idx="4">
                  <c:v>8</c:v>
                </c:pt>
                <c:pt idx="5">
                  <c:v>4</c:v>
                </c:pt>
              </c:numCache>
            </c:numRef>
          </c:val>
          <c:smooth val="0"/>
          <c:extLst>
            <c:ext xmlns:c16="http://schemas.microsoft.com/office/drawing/2014/chart" uri="{C3380CC4-5D6E-409C-BE32-E72D297353CC}">
              <c16:uniqueId val="{00000002-FEDE-45C3-AB4D-58492E660969}"/>
            </c:ext>
          </c:extLst>
        </c:ser>
        <c:ser>
          <c:idx val="3"/>
          <c:order val="3"/>
          <c:tx>
            <c:strRef>
              <c:f>Hoja1!$C$27</c:f>
              <c:strCache>
                <c:ptCount val="1"/>
                <c:pt idx="0">
                  <c:v>Warehouses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Hoja1!$D$23:$I$23</c:f>
              <c:numCache>
                <c:formatCode>General</c:formatCode>
                <c:ptCount val="6"/>
                <c:pt idx="0">
                  <c:v>2012</c:v>
                </c:pt>
                <c:pt idx="1">
                  <c:v>2013</c:v>
                </c:pt>
                <c:pt idx="2">
                  <c:v>2014</c:v>
                </c:pt>
                <c:pt idx="3">
                  <c:v>2015</c:v>
                </c:pt>
                <c:pt idx="4">
                  <c:v>2016</c:v>
                </c:pt>
                <c:pt idx="5">
                  <c:v>2017</c:v>
                </c:pt>
              </c:numCache>
            </c:numRef>
          </c:cat>
          <c:val>
            <c:numRef>
              <c:f>Hoja1!$D$27:$I$27</c:f>
              <c:numCache>
                <c:formatCode>General</c:formatCode>
                <c:ptCount val="6"/>
                <c:pt idx="0">
                  <c:v>0</c:v>
                </c:pt>
                <c:pt idx="1">
                  <c:v>0</c:v>
                </c:pt>
                <c:pt idx="2">
                  <c:v>1</c:v>
                </c:pt>
                <c:pt idx="3">
                  <c:v>1</c:v>
                </c:pt>
                <c:pt idx="4">
                  <c:v>0</c:v>
                </c:pt>
                <c:pt idx="5">
                  <c:v>2</c:v>
                </c:pt>
              </c:numCache>
            </c:numRef>
          </c:val>
          <c:smooth val="0"/>
          <c:extLst>
            <c:ext xmlns:c16="http://schemas.microsoft.com/office/drawing/2014/chart" uri="{C3380CC4-5D6E-409C-BE32-E72D297353CC}">
              <c16:uniqueId val="{00000003-FEDE-45C3-AB4D-58492E660969}"/>
            </c:ext>
          </c:extLst>
        </c:ser>
        <c:dLbls>
          <c:showLegendKey val="0"/>
          <c:showVal val="0"/>
          <c:showCatName val="0"/>
          <c:showSerName val="0"/>
          <c:showPercent val="0"/>
          <c:showBubbleSize val="0"/>
        </c:dLbls>
        <c:marker val="1"/>
        <c:smooth val="0"/>
        <c:axId val="662678512"/>
        <c:axId val="662680480"/>
      </c:lineChart>
      <c:catAx>
        <c:axId val="66267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680480"/>
        <c:crosses val="autoZero"/>
        <c:auto val="1"/>
        <c:lblAlgn val="ctr"/>
        <c:lblOffset val="100"/>
        <c:noMultiLvlLbl val="0"/>
      </c:catAx>
      <c:valAx>
        <c:axId val="66268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67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PE"/>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0901E2C-A225-4535-A761-D6D1F9AF3FE8}" type="datetimeFigureOut">
              <a:rPr lang="es-PE" smtClean="0"/>
              <a:t>12/06/2018</a:t>
            </a:fld>
            <a:endParaRPr lang="es-PE"/>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s-PE"/>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s-PE"/>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33C9762-087B-4B95-A30E-515AB112A304}" type="slidenum">
              <a:rPr lang="es-PE" smtClean="0"/>
              <a:t>‹#›</a:t>
            </a:fld>
            <a:endParaRPr lang="es-PE"/>
          </a:p>
        </p:txBody>
      </p:sp>
    </p:spTree>
    <p:extLst>
      <p:ext uri="{BB962C8B-B14F-4D97-AF65-F5344CB8AC3E}">
        <p14:creationId xmlns:p14="http://schemas.microsoft.com/office/powerpoint/2010/main" val="428374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fld id="{733C9762-087B-4B95-A30E-515AB112A304}" type="slidenum">
              <a:rPr lang="es-PE" smtClean="0"/>
              <a:t>1</a:t>
            </a:fld>
            <a:endParaRPr lang="es-PE"/>
          </a:p>
        </p:txBody>
      </p:sp>
    </p:spTree>
    <p:extLst>
      <p:ext uri="{BB962C8B-B14F-4D97-AF65-F5344CB8AC3E}">
        <p14:creationId xmlns:p14="http://schemas.microsoft.com/office/powerpoint/2010/main" val="251751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10</a:t>
            </a:fld>
            <a:endParaRPr lang="en-US"/>
          </a:p>
        </p:txBody>
      </p:sp>
    </p:spTree>
    <p:extLst>
      <p:ext uri="{BB962C8B-B14F-4D97-AF65-F5344CB8AC3E}">
        <p14:creationId xmlns:p14="http://schemas.microsoft.com/office/powerpoint/2010/main" val="213700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La plataforma GTD está ofrecida según los términos de la colaboración entre IBM y Maersk. El establecimiento de un </a:t>
            </a:r>
            <a:r>
              <a:rPr lang="es-PE" dirty="0" err="1"/>
              <a:t>joint</a:t>
            </a:r>
            <a:r>
              <a:rPr lang="es-PE" dirty="0"/>
              <a:t> </a:t>
            </a:r>
            <a:r>
              <a:rPr lang="es-PE" dirty="0" err="1"/>
              <a:t>venture</a:t>
            </a:r>
            <a:r>
              <a:rPr lang="es-PE" dirty="0"/>
              <a:t> permanece sujeto a las aprobaciones regulatorias.</a:t>
            </a:r>
            <a:endParaRPr lang="en-US" dirty="0"/>
          </a:p>
        </p:txBody>
      </p:sp>
      <p:sp>
        <p:nvSpPr>
          <p:cNvPr id="4" name="Slide Number Placeholder 3"/>
          <p:cNvSpPr>
            <a:spLocks noGrp="1"/>
          </p:cNvSpPr>
          <p:nvPr>
            <p:ph type="sldNum" sz="quarter" idx="10"/>
          </p:nvPr>
        </p:nvSpPr>
        <p:spPr/>
        <p:txBody>
          <a:bodyPr/>
          <a:lstStyle/>
          <a:p>
            <a:fld id="{733C9762-087B-4B95-A30E-515AB112A304}" type="slidenum">
              <a:rPr lang="es-PE" smtClean="0"/>
              <a:t>11</a:t>
            </a:fld>
            <a:endParaRPr lang="es-PE"/>
          </a:p>
        </p:txBody>
      </p:sp>
    </p:spTree>
    <p:extLst>
      <p:ext uri="{BB962C8B-B14F-4D97-AF65-F5344CB8AC3E}">
        <p14:creationId xmlns:p14="http://schemas.microsoft.com/office/powerpoint/2010/main" val="87191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104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562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19</a:t>
            </a:fld>
            <a:endParaRPr lang="en-US"/>
          </a:p>
        </p:txBody>
      </p:sp>
    </p:spTree>
    <p:extLst>
      <p:ext uri="{BB962C8B-B14F-4D97-AF65-F5344CB8AC3E}">
        <p14:creationId xmlns:p14="http://schemas.microsoft.com/office/powerpoint/2010/main" val="398457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2</a:t>
            </a:fld>
            <a:endParaRPr lang="en-US"/>
          </a:p>
        </p:txBody>
      </p:sp>
    </p:spTree>
    <p:extLst>
      <p:ext uri="{BB962C8B-B14F-4D97-AF65-F5344CB8AC3E}">
        <p14:creationId xmlns:p14="http://schemas.microsoft.com/office/powerpoint/2010/main" val="321671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3</a:t>
            </a:fld>
            <a:endParaRPr lang="en-US"/>
          </a:p>
        </p:txBody>
      </p:sp>
    </p:spTree>
    <p:extLst>
      <p:ext uri="{BB962C8B-B14F-4D97-AF65-F5344CB8AC3E}">
        <p14:creationId xmlns:p14="http://schemas.microsoft.com/office/powerpoint/2010/main" val="5166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solidFill>
                  <a:srgbClr val="002060"/>
                </a:solidFill>
              </a:rPr>
              <a:t> que considera el inicio desde que el exportador / importador toma la decisión de realizar la operación de comercio exterior y culmina cuando la mercadería ha realizado su ingreso / salida del país.</a:t>
            </a:r>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4</a:t>
            </a:fld>
            <a:endParaRPr lang="en-US"/>
          </a:p>
        </p:txBody>
      </p:sp>
    </p:spTree>
    <p:extLst>
      <p:ext uri="{BB962C8B-B14F-4D97-AF65-F5344CB8AC3E}">
        <p14:creationId xmlns:p14="http://schemas.microsoft.com/office/powerpoint/2010/main" val="5803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17463" indent="-275947">
              <a:spcBef>
                <a:spcPct val="30000"/>
              </a:spcBef>
              <a:defRPr sz="1200">
                <a:solidFill>
                  <a:schemeClr val="tx1"/>
                </a:solidFill>
                <a:latin typeface="Arial" panose="020B0604020202020204" pitchFamily="34" charset="0"/>
              </a:defRPr>
            </a:lvl2pPr>
            <a:lvl3pPr marL="1105412" indent="-220758">
              <a:spcBef>
                <a:spcPct val="30000"/>
              </a:spcBef>
              <a:defRPr sz="1200">
                <a:solidFill>
                  <a:schemeClr val="tx1"/>
                </a:solidFill>
                <a:latin typeface="Arial" panose="020B0604020202020204" pitchFamily="34" charset="0"/>
              </a:defRPr>
            </a:lvl3pPr>
            <a:lvl4pPr marL="1546928" indent="-220758">
              <a:spcBef>
                <a:spcPct val="30000"/>
              </a:spcBef>
              <a:defRPr sz="1200">
                <a:solidFill>
                  <a:schemeClr val="tx1"/>
                </a:solidFill>
                <a:latin typeface="Arial" panose="020B0604020202020204" pitchFamily="34" charset="0"/>
              </a:defRPr>
            </a:lvl4pPr>
            <a:lvl5pPr marL="1988443" indent="-220758">
              <a:spcBef>
                <a:spcPct val="30000"/>
              </a:spcBef>
              <a:defRPr sz="1200">
                <a:solidFill>
                  <a:schemeClr val="tx1"/>
                </a:solidFill>
                <a:latin typeface="Arial" panose="020B0604020202020204" pitchFamily="34" charset="0"/>
              </a:defRPr>
            </a:lvl5pPr>
            <a:lvl6pPr marL="2455930" indent="-220758" eaLnBrk="0" fontAlgn="base" hangingPunct="0">
              <a:spcBef>
                <a:spcPct val="30000"/>
              </a:spcBef>
              <a:spcAft>
                <a:spcPct val="0"/>
              </a:spcAft>
              <a:defRPr sz="1200">
                <a:solidFill>
                  <a:schemeClr val="tx1"/>
                </a:solidFill>
                <a:latin typeface="Arial" panose="020B0604020202020204" pitchFamily="34" charset="0"/>
              </a:defRPr>
            </a:lvl6pPr>
            <a:lvl7pPr marL="2923417" indent="-220758" eaLnBrk="0" fontAlgn="base" hangingPunct="0">
              <a:spcBef>
                <a:spcPct val="30000"/>
              </a:spcBef>
              <a:spcAft>
                <a:spcPct val="0"/>
              </a:spcAft>
              <a:defRPr sz="1200">
                <a:solidFill>
                  <a:schemeClr val="tx1"/>
                </a:solidFill>
                <a:latin typeface="Arial" panose="020B0604020202020204" pitchFamily="34" charset="0"/>
              </a:defRPr>
            </a:lvl7pPr>
            <a:lvl8pPr marL="3390904" indent="-220758" eaLnBrk="0" fontAlgn="base" hangingPunct="0">
              <a:spcBef>
                <a:spcPct val="30000"/>
              </a:spcBef>
              <a:spcAft>
                <a:spcPct val="0"/>
              </a:spcAft>
              <a:defRPr sz="1200">
                <a:solidFill>
                  <a:schemeClr val="tx1"/>
                </a:solidFill>
                <a:latin typeface="Arial" panose="020B0604020202020204" pitchFamily="34" charset="0"/>
              </a:defRPr>
            </a:lvl8pPr>
            <a:lvl9pPr marL="3858391" indent="-22075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714277-6FAD-4455-B334-8E89A3760AF8}" type="slidenum">
              <a:rPr lang="en-US" altLang="en-US" smtClean="0"/>
              <a:pPr>
                <a:spcBef>
                  <a:spcPct val="0"/>
                </a:spcBef>
              </a:pPr>
              <a:t>5</a:t>
            </a:fld>
            <a:endParaRPr lang="en-US" altLang="en-US"/>
          </a:p>
        </p:txBody>
      </p:sp>
      <p:sp>
        <p:nvSpPr>
          <p:cNvPr id="61443" name="Rectangle 2"/>
          <p:cNvSpPr>
            <a:spLocks noGrp="1" noRot="1" noChangeAspect="1" noChangeArrowheads="1" noTextEdit="1"/>
          </p:cNvSpPr>
          <p:nvPr>
            <p:ph type="sldImg"/>
          </p:nvPr>
        </p:nvSpPr>
        <p:spPr>
          <a:xfrm>
            <a:off x="425450" y="700088"/>
            <a:ext cx="6202363" cy="3489325"/>
          </a:xfrm>
          <a:ln/>
        </p:spPr>
      </p:sp>
      <p:sp>
        <p:nvSpPr>
          <p:cNvPr id="61444" name="Rectangle 3"/>
          <p:cNvSpPr>
            <a:spLocks noGrp="1" noChangeArrowheads="1"/>
          </p:cNvSpPr>
          <p:nvPr>
            <p:ph type="body" idx="1"/>
          </p:nvPr>
        </p:nvSpPr>
        <p:spPr>
          <a:xfrm>
            <a:off x="705327" y="4421823"/>
            <a:ext cx="5642610" cy="4187479"/>
          </a:xfrm>
          <a:noFill/>
        </p:spPr>
        <p:txBody>
          <a:bodyPr/>
          <a:lstStyle/>
          <a:p>
            <a:pPr eaLnBrk="1" hangingPunct="1">
              <a:lnSpc>
                <a:spcPct val="90000"/>
              </a:lnSpc>
            </a:pPr>
            <a:r>
              <a:rPr lang="en-US" altLang="en-US">
                <a:latin typeface="Arial" panose="020B0604020202020204" pitchFamily="34" charset="0"/>
              </a:rPr>
              <a:t>Marine services:</a:t>
            </a:r>
          </a:p>
          <a:p>
            <a:pPr eaLnBrk="1" hangingPunct="1">
              <a:lnSpc>
                <a:spcPct val="90000"/>
              </a:lnSpc>
            </a:pPr>
            <a:r>
              <a:rPr lang="en-US" altLang="en-US">
                <a:latin typeface="Arial" panose="020B0604020202020204" pitchFamily="34" charset="0"/>
              </a:rPr>
              <a:t>~ Access and protection.</a:t>
            </a:r>
          </a:p>
          <a:p>
            <a:pPr eaLnBrk="1" hangingPunct="1">
              <a:lnSpc>
                <a:spcPct val="90000"/>
              </a:lnSpc>
            </a:pPr>
            <a:r>
              <a:rPr lang="en-US" altLang="en-US">
                <a:latin typeface="Arial" panose="020B0604020202020204" pitchFamily="34" charset="0"/>
              </a:rPr>
              <a:t>~ Pilotage.</a:t>
            </a:r>
          </a:p>
          <a:p>
            <a:pPr eaLnBrk="1" hangingPunct="1">
              <a:lnSpc>
                <a:spcPct val="90000"/>
              </a:lnSpc>
            </a:pPr>
            <a:r>
              <a:rPr lang="en-US" altLang="en-US">
                <a:latin typeface="Arial" panose="020B0604020202020204" pitchFamily="34" charset="0"/>
              </a:rPr>
              <a:t>~ Towage.</a:t>
            </a:r>
          </a:p>
          <a:p>
            <a:pPr eaLnBrk="1" hangingPunct="1">
              <a:lnSpc>
                <a:spcPct val="90000"/>
              </a:lnSpc>
            </a:pPr>
            <a:r>
              <a:rPr lang="en-US" altLang="en-US">
                <a:latin typeface="Arial" panose="020B0604020202020204" pitchFamily="34" charset="0"/>
              </a:rPr>
              <a:t>~ Vessel traffic management.</a:t>
            </a:r>
          </a:p>
          <a:p>
            <a:pPr eaLnBrk="1" hangingPunct="1">
              <a:lnSpc>
                <a:spcPct val="90000"/>
              </a:lnSpc>
            </a:pPr>
            <a:r>
              <a:rPr lang="en-US" altLang="en-US">
                <a:latin typeface="Arial" panose="020B0604020202020204" pitchFamily="34" charset="0"/>
              </a:rPr>
              <a:t>~ Fire protection service.</a:t>
            </a:r>
          </a:p>
          <a:p>
            <a:pPr eaLnBrk="1" hangingPunct="1">
              <a:lnSpc>
                <a:spcPct val="90000"/>
              </a:lnSpc>
            </a:pPr>
            <a:r>
              <a:rPr lang="en-US" altLang="en-US">
                <a:latin typeface="Arial" panose="020B0604020202020204" pitchFamily="34" charset="0"/>
              </a:rPr>
              <a:t>~ Chandlering.</a:t>
            </a:r>
          </a:p>
          <a:p>
            <a:pPr eaLnBrk="1" hangingPunct="1">
              <a:lnSpc>
                <a:spcPct val="90000"/>
              </a:lnSpc>
            </a:pPr>
            <a:r>
              <a:rPr lang="en-US" altLang="en-US">
                <a:latin typeface="Arial" panose="020B0604020202020204" pitchFamily="34" charset="0"/>
              </a:rPr>
              <a:t>• Terminal services:</a:t>
            </a:r>
          </a:p>
          <a:p>
            <a:pPr eaLnBrk="1" hangingPunct="1">
              <a:lnSpc>
                <a:spcPct val="90000"/>
              </a:lnSpc>
            </a:pPr>
            <a:r>
              <a:rPr lang="en-US" altLang="en-US">
                <a:latin typeface="Arial" panose="020B0604020202020204" pitchFamily="34" charset="0"/>
              </a:rPr>
              <a:t>~ Vessel tie-up services.</a:t>
            </a:r>
          </a:p>
          <a:p>
            <a:pPr eaLnBrk="1" hangingPunct="1">
              <a:lnSpc>
                <a:spcPct val="90000"/>
              </a:lnSpc>
            </a:pPr>
            <a:r>
              <a:rPr lang="en-US" altLang="en-US">
                <a:latin typeface="Arial" panose="020B0604020202020204" pitchFamily="34" charset="0"/>
              </a:rPr>
              <a:t>~ Container handling and transfers.</a:t>
            </a:r>
          </a:p>
          <a:p>
            <a:pPr eaLnBrk="1" hangingPunct="1">
              <a:lnSpc>
                <a:spcPct val="90000"/>
              </a:lnSpc>
            </a:pPr>
            <a:r>
              <a:rPr lang="en-US" altLang="en-US">
                <a:latin typeface="Arial" panose="020B0604020202020204" pitchFamily="34" charset="0"/>
              </a:rPr>
              <a:t>~ Traditional breakbulk and neobulk cargo handling.</a:t>
            </a:r>
          </a:p>
          <a:p>
            <a:pPr eaLnBrk="1" hangingPunct="1">
              <a:lnSpc>
                <a:spcPct val="90000"/>
              </a:lnSpc>
            </a:pPr>
            <a:r>
              <a:rPr lang="en-US" altLang="en-US">
                <a:latin typeface="Arial" panose="020B0604020202020204" pitchFamily="34" charset="0"/>
              </a:rPr>
              <a:t>~ Dry and liquid bulk cargo handling.</a:t>
            </a:r>
          </a:p>
          <a:p>
            <a:pPr eaLnBrk="1" hangingPunct="1">
              <a:lnSpc>
                <a:spcPct val="90000"/>
              </a:lnSpc>
            </a:pPr>
            <a:r>
              <a:rPr lang="en-US" altLang="en-US">
                <a:latin typeface="Arial" panose="020B0604020202020204" pitchFamily="34" charset="0"/>
              </a:rPr>
              <a:t>~ Container stuffing and stripping.</a:t>
            </a:r>
          </a:p>
          <a:p>
            <a:pPr eaLnBrk="1" hangingPunct="1">
              <a:lnSpc>
                <a:spcPct val="90000"/>
              </a:lnSpc>
            </a:pPr>
            <a:r>
              <a:rPr lang="en-US" altLang="en-US">
                <a:latin typeface="Arial" panose="020B0604020202020204" pitchFamily="34" charset="0"/>
              </a:rPr>
              <a:t>~ Bagging and packaging.</a:t>
            </a:r>
          </a:p>
          <a:p>
            <a:pPr eaLnBrk="1" hangingPunct="1">
              <a:lnSpc>
                <a:spcPct val="90000"/>
              </a:lnSpc>
            </a:pPr>
            <a:r>
              <a:rPr lang="en-US" altLang="en-US">
                <a:latin typeface="Arial" panose="020B0604020202020204" pitchFamily="34" charset="0"/>
              </a:rPr>
              <a:t>~ Cargo storage, acceptance and delivery.</a:t>
            </a:r>
          </a:p>
          <a:p>
            <a:pPr eaLnBrk="1" hangingPunct="1">
              <a:lnSpc>
                <a:spcPct val="90000"/>
              </a:lnSpc>
            </a:pPr>
            <a:r>
              <a:rPr lang="en-US" altLang="en-US">
                <a:latin typeface="Arial" panose="020B0604020202020204" pitchFamily="34" charset="0"/>
              </a:rPr>
              <a:t>• Repair services:</a:t>
            </a:r>
          </a:p>
          <a:p>
            <a:pPr eaLnBrk="1" hangingPunct="1">
              <a:lnSpc>
                <a:spcPct val="90000"/>
              </a:lnSpc>
            </a:pPr>
            <a:r>
              <a:rPr lang="en-US" altLang="en-US">
                <a:latin typeface="Arial" panose="020B0604020202020204" pitchFamily="34" charset="0"/>
              </a:rPr>
              <a:t>~ Dredging and maintaining channels and basins.</a:t>
            </a:r>
          </a:p>
          <a:p>
            <a:pPr eaLnBrk="1" hangingPunct="1">
              <a:lnSpc>
                <a:spcPct val="90000"/>
              </a:lnSpc>
            </a:pPr>
            <a:r>
              <a:rPr lang="en-US" altLang="en-US">
                <a:latin typeface="Arial" panose="020B0604020202020204" pitchFamily="34" charset="0"/>
              </a:rPr>
              <a:t>~ Equipment repair and maintenance.</a:t>
            </a:r>
          </a:p>
          <a:p>
            <a:pPr eaLnBrk="1" hangingPunct="1">
              <a:lnSpc>
                <a:spcPct val="90000"/>
              </a:lnSpc>
            </a:pPr>
            <a:r>
              <a:rPr lang="en-US" altLang="en-US">
                <a:latin typeface="Arial" panose="020B0604020202020204" pitchFamily="34" charset="0"/>
              </a:rPr>
              <a:t>~ (Dry dock) ship repairs.</a:t>
            </a:r>
          </a:p>
        </p:txBody>
      </p:sp>
    </p:spTree>
    <p:extLst>
      <p:ext uri="{BB962C8B-B14F-4D97-AF65-F5344CB8AC3E}">
        <p14:creationId xmlns:p14="http://schemas.microsoft.com/office/powerpoint/2010/main" val="237919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6</a:t>
            </a:fld>
            <a:endParaRPr lang="en-US"/>
          </a:p>
        </p:txBody>
      </p:sp>
    </p:spTree>
    <p:extLst>
      <p:ext uri="{BB962C8B-B14F-4D97-AF65-F5344CB8AC3E}">
        <p14:creationId xmlns:p14="http://schemas.microsoft.com/office/powerpoint/2010/main" val="292625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7</a:t>
            </a:fld>
            <a:endParaRPr lang="en-US"/>
          </a:p>
        </p:txBody>
      </p:sp>
    </p:spTree>
    <p:extLst>
      <p:ext uri="{BB962C8B-B14F-4D97-AF65-F5344CB8AC3E}">
        <p14:creationId xmlns:p14="http://schemas.microsoft.com/office/powerpoint/2010/main" val="174230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8</a:t>
            </a:fld>
            <a:endParaRPr lang="en-US"/>
          </a:p>
        </p:txBody>
      </p:sp>
    </p:spTree>
    <p:extLst>
      <p:ext uri="{BB962C8B-B14F-4D97-AF65-F5344CB8AC3E}">
        <p14:creationId xmlns:p14="http://schemas.microsoft.com/office/powerpoint/2010/main" val="83897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393E19C-65D4-4905-B7E5-4A1342A856BD}" type="slidenum">
              <a:rPr lang="en-US" smtClean="0"/>
              <a:t>9</a:t>
            </a:fld>
            <a:endParaRPr lang="en-US"/>
          </a:p>
        </p:txBody>
      </p:sp>
    </p:spTree>
    <p:extLst>
      <p:ext uri="{BB962C8B-B14F-4D97-AF65-F5344CB8AC3E}">
        <p14:creationId xmlns:p14="http://schemas.microsoft.com/office/powerpoint/2010/main" val="220734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P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PE"/>
          </a:p>
        </p:txBody>
      </p:sp>
      <p:sp>
        <p:nvSpPr>
          <p:cNvPr id="4" name="Date Placeholder 3"/>
          <p:cNvSpPr>
            <a:spLocks noGrp="1"/>
          </p:cNvSpPr>
          <p:nvPr>
            <p:ph type="dt" sz="half" idx="10"/>
          </p:nvPr>
        </p:nvSpPr>
        <p:spPr/>
        <p:txBody>
          <a:bodyPr/>
          <a:lstStyle/>
          <a:p>
            <a:fld id="{EBFAE4FD-122D-44F4-9280-CA6F755B01BF}" type="datetimeFigureOut">
              <a:rPr lang="es-PE" smtClean="0"/>
              <a:t>12/06/2018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316970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Date Placeholder 3"/>
          <p:cNvSpPr>
            <a:spLocks noGrp="1"/>
          </p:cNvSpPr>
          <p:nvPr>
            <p:ph type="dt" sz="half" idx="10"/>
          </p:nvPr>
        </p:nvSpPr>
        <p:spPr/>
        <p:txBody>
          <a:bodyPr/>
          <a:lstStyle/>
          <a:p>
            <a:fld id="{EBFAE4FD-122D-44F4-9280-CA6F755B01BF}" type="datetimeFigureOut">
              <a:rPr lang="es-PE" smtClean="0"/>
              <a:t>12/06/2018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266579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P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Date Placeholder 3"/>
          <p:cNvSpPr>
            <a:spLocks noGrp="1"/>
          </p:cNvSpPr>
          <p:nvPr>
            <p:ph type="dt" sz="half" idx="10"/>
          </p:nvPr>
        </p:nvSpPr>
        <p:spPr/>
        <p:txBody>
          <a:bodyPr/>
          <a:lstStyle/>
          <a:p>
            <a:fld id="{EBFAE4FD-122D-44F4-9280-CA6F755B01BF}" type="datetimeFigureOut">
              <a:rPr lang="es-PE" smtClean="0"/>
              <a:t>12/06/2018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219388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Width Copy">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67640" y="192620"/>
            <a:ext cx="10358120" cy="1348931"/>
          </a:xfrm>
          <a:prstGeom prst="rect">
            <a:avLst/>
          </a:prstGeom>
        </p:spPr>
        <p:txBody>
          <a:bodyPr>
            <a:normAutofit/>
          </a:bodyPr>
          <a:lstStyle>
            <a:lvl1pPr marL="0" indent="0">
              <a:buNone/>
              <a:defRPr sz="2200" b="0">
                <a:ln>
                  <a:noFill/>
                </a:ln>
                <a:solidFill>
                  <a:schemeClr val="accent1"/>
                </a:solidFill>
                <a:latin typeface="Arial"/>
                <a:cs typeface="Arial"/>
              </a:defRPr>
            </a:lvl1pPr>
            <a:lvl2pPr>
              <a:defRPr>
                <a:ln>
                  <a:noFill/>
                </a:ln>
                <a:solidFill>
                  <a:schemeClr val="accent1"/>
                </a:solidFill>
              </a:defRPr>
            </a:lvl2pPr>
            <a:lvl3pPr>
              <a:defRPr>
                <a:ln>
                  <a:noFill/>
                </a:ln>
                <a:solidFill>
                  <a:schemeClr val="accent1"/>
                </a:solidFill>
              </a:defRPr>
            </a:lvl3pPr>
            <a:lvl4pPr>
              <a:defRPr>
                <a:ln>
                  <a:noFill/>
                </a:ln>
                <a:solidFill>
                  <a:schemeClr val="accent1"/>
                </a:solidFill>
              </a:defRPr>
            </a:lvl4pPr>
            <a:lvl5pPr>
              <a:defRPr>
                <a:ln>
                  <a:noFill/>
                </a:ln>
                <a:solidFill>
                  <a:schemeClr val="accent1"/>
                </a:solidFill>
              </a:defRPr>
            </a:lvl5pPr>
          </a:lstStyle>
          <a:p>
            <a:pPr lvl="0"/>
            <a:r>
              <a:rPr lang="en-US" dirty="0"/>
              <a:t>Headline</a:t>
            </a:r>
          </a:p>
        </p:txBody>
      </p:sp>
      <p:sp>
        <p:nvSpPr>
          <p:cNvPr id="11" name="Text Placeholder 5"/>
          <p:cNvSpPr>
            <a:spLocks noGrp="1"/>
          </p:cNvSpPr>
          <p:nvPr>
            <p:ph type="body" sz="quarter" idx="22" hasCustomPrompt="1"/>
          </p:nvPr>
        </p:nvSpPr>
        <p:spPr>
          <a:xfrm>
            <a:off x="167640" y="1693178"/>
            <a:ext cx="11863232" cy="3954959"/>
          </a:xfrm>
          <a:prstGeom prst="rect">
            <a:avLst/>
          </a:prstGeom>
        </p:spPr>
        <p:txBody>
          <a:bodyPr>
            <a:normAutofit/>
          </a:bodyPr>
          <a:lstStyle>
            <a:lvl1pPr marL="171450" indent="-171450">
              <a:buFont typeface="Arial"/>
              <a:buChar char="•"/>
              <a:defRPr sz="1200" baseline="0"/>
            </a:lvl1pPr>
          </a:lstStyle>
          <a:p>
            <a:pPr lvl="0"/>
            <a:r>
              <a:rPr lang="en-US" dirty="0"/>
              <a:t>Content</a:t>
            </a:r>
          </a:p>
        </p:txBody>
      </p:sp>
      <p:sp>
        <p:nvSpPr>
          <p:cNvPr id="10" name="TextBox 9"/>
          <p:cNvSpPr txBox="1"/>
          <p:nvPr userDrawn="1"/>
        </p:nvSpPr>
        <p:spPr>
          <a:xfrm>
            <a:off x="11416925" y="6497156"/>
            <a:ext cx="704427" cy="230832"/>
          </a:xfrm>
          <a:prstGeom prst="rect">
            <a:avLst/>
          </a:prstGeom>
          <a:noFill/>
        </p:spPr>
        <p:txBody>
          <a:bodyPr wrap="square" rtlCol="0">
            <a:spAutoFit/>
          </a:bodyPr>
          <a:lstStyle/>
          <a:p>
            <a:pPr algn="r"/>
            <a:fld id="{213620BF-9500-5846-90F5-A7283DB76046}" type="slidenum">
              <a:rPr lang="en-US" sz="900" smtClean="0">
                <a:solidFill>
                  <a:schemeClr val="tx1"/>
                </a:solidFill>
              </a:rPr>
              <a:pPr algn="r"/>
              <a:t>‹#›</a:t>
            </a:fld>
            <a:endParaRPr lang="en-US" sz="900" dirty="0">
              <a:solidFill>
                <a:schemeClr val="tx1"/>
              </a:solidFill>
            </a:endParaRPr>
          </a:p>
        </p:txBody>
      </p:sp>
      <p:pic>
        <p:nvPicPr>
          <p:cNvPr id="14" name="Picture 13">
            <a:extLst>
              <a:ext uri="{FF2B5EF4-FFF2-40B4-BE49-F238E27FC236}">
                <a16:creationId xmlns:a16="http://schemas.microsoft.com/office/drawing/2014/main" id="{4792C81B-8300-4994-A67F-95B6969CB4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9896" y="6319250"/>
            <a:ext cx="2682245" cy="317399"/>
          </a:xfrm>
          <a:prstGeom prst="rect">
            <a:avLst/>
          </a:prstGeom>
        </p:spPr>
      </p:pic>
    </p:spTree>
    <p:extLst>
      <p:ext uri="{BB962C8B-B14F-4D97-AF65-F5344CB8AC3E}">
        <p14:creationId xmlns:p14="http://schemas.microsoft.com/office/powerpoint/2010/main" val="299570863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55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ews Image 4">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935725"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4" name="Picture Placeholder 12"/>
          <p:cNvSpPr>
            <a:spLocks noGrp="1"/>
          </p:cNvSpPr>
          <p:nvPr>
            <p:ph type="pic" sz="quarter" idx="11" hasCustomPrompt="1"/>
          </p:nvPr>
        </p:nvSpPr>
        <p:spPr>
          <a:xfrm>
            <a:off x="3613908"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5" name="Picture Placeholder 12"/>
          <p:cNvSpPr>
            <a:spLocks noGrp="1"/>
          </p:cNvSpPr>
          <p:nvPr>
            <p:ph type="pic" sz="quarter" idx="12" hasCustomPrompt="1"/>
          </p:nvPr>
        </p:nvSpPr>
        <p:spPr>
          <a:xfrm>
            <a:off x="6292091"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
        <p:nvSpPr>
          <p:cNvPr id="16" name="Picture Placeholder 12"/>
          <p:cNvSpPr>
            <a:spLocks noGrp="1"/>
          </p:cNvSpPr>
          <p:nvPr>
            <p:ph type="pic" sz="quarter" idx="13" hasCustomPrompt="1"/>
          </p:nvPr>
        </p:nvSpPr>
        <p:spPr>
          <a:xfrm>
            <a:off x="8970274" y="4058717"/>
            <a:ext cx="2286000" cy="1828800"/>
          </a:xfrm>
          <a:prstGeom prst="rect">
            <a:avLst/>
          </a:prstGeom>
          <a:solidFill>
            <a:schemeClr val="bg1">
              <a:lumMod val="65000"/>
            </a:schemeClr>
          </a:solidFill>
        </p:spPr>
        <p:txBody>
          <a:bodyPr/>
          <a:lstStyle>
            <a:lvl1pPr marL="0" indent="0">
              <a:buNone/>
              <a:defRPr sz="1000">
                <a:solidFill>
                  <a:schemeClr val="bg1"/>
                </a:solidFill>
              </a:defRPr>
            </a:lvl1pPr>
          </a:lstStyle>
          <a:p>
            <a:r>
              <a:rPr lang="en-US"/>
              <a:t>Image #</a:t>
            </a:r>
          </a:p>
        </p:txBody>
      </p:sp>
    </p:spTree>
    <p:extLst>
      <p:ext uri="{BB962C8B-B14F-4D97-AF65-F5344CB8AC3E}">
        <p14:creationId xmlns:p14="http://schemas.microsoft.com/office/powerpoint/2010/main" val="967742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rtfolio #6">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2009136"/>
            <a:ext cx="6096000" cy="41562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7" name="Picture Placeholder 5"/>
          <p:cNvSpPr>
            <a:spLocks noGrp="1"/>
          </p:cNvSpPr>
          <p:nvPr>
            <p:ph type="pic" sz="quarter" idx="11" hasCustomPrompt="1"/>
          </p:nvPr>
        </p:nvSpPr>
        <p:spPr>
          <a:xfrm>
            <a:off x="6096000" y="2009136"/>
            <a:ext cx="2324100" cy="23274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
        <p:nvSpPr>
          <p:cNvPr id="8" name="Picture Placeholder 5"/>
          <p:cNvSpPr>
            <a:spLocks noGrp="1"/>
          </p:cNvSpPr>
          <p:nvPr>
            <p:ph type="pic" sz="quarter" idx="12" hasCustomPrompt="1"/>
          </p:nvPr>
        </p:nvSpPr>
        <p:spPr>
          <a:xfrm>
            <a:off x="8420100" y="2009136"/>
            <a:ext cx="3771900" cy="2327488"/>
          </a:xfrm>
          <a:prstGeom prst="rect">
            <a:avLst/>
          </a:prstGeom>
          <a:solidFill>
            <a:schemeClr val="bg1">
              <a:lumMod val="65000"/>
            </a:schemeClr>
          </a:solidFill>
        </p:spPr>
        <p:txBody>
          <a:bodyPr/>
          <a:lstStyle>
            <a:lvl1pPr marL="0" indent="0">
              <a:buNone/>
              <a:defRPr sz="1000" baseline="0">
                <a:solidFill>
                  <a:schemeClr val="bg1"/>
                </a:solidFill>
              </a:defRPr>
            </a:lvl1pPr>
          </a:lstStyle>
          <a:p>
            <a:r>
              <a:rPr lang="en-US"/>
              <a:t>Portfolio Image #</a:t>
            </a:r>
          </a:p>
        </p:txBody>
      </p:sp>
    </p:spTree>
    <p:extLst>
      <p:ext uri="{BB962C8B-B14F-4D97-AF65-F5344CB8AC3E}">
        <p14:creationId xmlns:p14="http://schemas.microsoft.com/office/powerpoint/2010/main" val="53149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Date Placeholder 3"/>
          <p:cNvSpPr>
            <a:spLocks noGrp="1"/>
          </p:cNvSpPr>
          <p:nvPr>
            <p:ph type="dt" sz="half" idx="10"/>
          </p:nvPr>
        </p:nvSpPr>
        <p:spPr/>
        <p:txBody>
          <a:bodyPr/>
          <a:lstStyle/>
          <a:p>
            <a:fld id="{EBFAE4FD-122D-44F4-9280-CA6F755B01BF}" type="datetimeFigureOut">
              <a:rPr lang="es-PE" smtClean="0"/>
              <a:t>12/06/2018</a:t>
            </a:fld>
            <a:endParaRPr lang="es-PE" dirty="0"/>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193328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P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FAE4FD-122D-44F4-9280-CA6F755B01BF}" type="datetimeFigureOut">
              <a:rPr lang="es-PE" smtClean="0"/>
              <a:t>12/06/2018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9682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Date Placeholder 4"/>
          <p:cNvSpPr>
            <a:spLocks noGrp="1"/>
          </p:cNvSpPr>
          <p:nvPr>
            <p:ph type="dt" sz="half" idx="10"/>
          </p:nvPr>
        </p:nvSpPr>
        <p:spPr/>
        <p:txBody>
          <a:bodyPr/>
          <a:lstStyle/>
          <a:p>
            <a:fld id="{EBFAE4FD-122D-44F4-9280-CA6F755B01BF}" type="datetimeFigureOut">
              <a:rPr lang="es-PE" smtClean="0"/>
              <a:t>12/06/2018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260954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P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7" name="Date Placeholder 6"/>
          <p:cNvSpPr>
            <a:spLocks noGrp="1"/>
          </p:cNvSpPr>
          <p:nvPr>
            <p:ph type="dt" sz="half" idx="10"/>
          </p:nvPr>
        </p:nvSpPr>
        <p:spPr/>
        <p:txBody>
          <a:bodyPr/>
          <a:lstStyle/>
          <a:p>
            <a:fld id="{EBFAE4FD-122D-44F4-9280-CA6F755B01BF}" type="datetimeFigureOut">
              <a:rPr lang="es-PE" smtClean="0"/>
              <a:t>12/06/2018</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349606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PE"/>
          </a:p>
        </p:txBody>
      </p:sp>
      <p:sp>
        <p:nvSpPr>
          <p:cNvPr id="3" name="Date Placeholder 2"/>
          <p:cNvSpPr>
            <a:spLocks noGrp="1"/>
          </p:cNvSpPr>
          <p:nvPr>
            <p:ph type="dt" sz="half" idx="10"/>
          </p:nvPr>
        </p:nvSpPr>
        <p:spPr/>
        <p:txBody>
          <a:bodyPr/>
          <a:lstStyle/>
          <a:p>
            <a:fld id="{EBFAE4FD-122D-44F4-9280-CA6F755B01BF}" type="datetimeFigureOut">
              <a:rPr lang="es-PE" smtClean="0"/>
              <a:t>12/06/2018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117258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AE4FD-122D-44F4-9280-CA6F755B01BF}" type="datetimeFigureOut">
              <a:rPr lang="es-PE" smtClean="0"/>
              <a:t>12/06/2018</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343758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FAE4FD-122D-44F4-9280-CA6F755B01BF}" type="datetimeFigureOut">
              <a:rPr lang="es-PE" smtClean="0"/>
              <a:t>12/06/2018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139261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FAE4FD-122D-44F4-9280-CA6F755B01BF}" type="datetimeFigureOut">
              <a:rPr lang="es-PE" smtClean="0"/>
              <a:t>12/06/2018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1EE7C72-0E06-41D0-B314-3431759271EA}" type="slidenum">
              <a:rPr lang="es-PE" smtClean="0"/>
              <a:t>‹#›</a:t>
            </a:fld>
            <a:endParaRPr lang="es-PE"/>
          </a:p>
        </p:txBody>
      </p:sp>
    </p:spTree>
    <p:extLst>
      <p:ext uri="{BB962C8B-B14F-4D97-AF65-F5344CB8AC3E}">
        <p14:creationId xmlns:p14="http://schemas.microsoft.com/office/powerpoint/2010/main" val="276516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P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AE4FD-122D-44F4-9280-CA6F755B01BF}" type="datetimeFigureOut">
              <a:rPr lang="es-PE" smtClean="0"/>
              <a:t>12/06/2018</a:t>
            </a:fld>
            <a:endParaRPr lang="es-P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E7C72-0E06-41D0-B314-3431759271EA}" type="slidenum">
              <a:rPr lang="es-PE" smtClean="0"/>
              <a:t>‹#›</a:t>
            </a:fld>
            <a:endParaRPr lang="es-PE"/>
          </a:p>
        </p:txBody>
      </p:sp>
    </p:spTree>
    <p:extLst>
      <p:ext uri="{BB962C8B-B14F-4D97-AF65-F5344CB8AC3E}">
        <p14:creationId xmlns:p14="http://schemas.microsoft.com/office/powerpoint/2010/main" val="164928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3.tiff"/></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egarciag@ipfcom.org"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p:cNvSpPr>
            <a:spLocks noGrp="1"/>
          </p:cNvSpPr>
          <p:nvPr>
            <p:ph type="ctrTitle"/>
          </p:nvPr>
        </p:nvSpPr>
        <p:spPr>
          <a:xfrm>
            <a:off x="6636328" y="1122363"/>
            <a:ext cx="5029200" cy="2387600"/>
          </a:xfrm>
        </p:spPr>
        <p:txBody>
          <a:bodyPr>
            <a:normAutofit/>
          </a:bodyPr>
          <a:lstStyle/>
          <a:p>
            <a:r>
              <a:rPr lang="es-PE" b="1" dirty="0">
                <a:solidFill>
                  <a:schemeClr val="bg1"/>
                </a:solidFill>
              </a:rPr>
              <a:t>Blockchain en la logística</a:t>
            </a:r>
            <a:endParaRPr lang="en-US" b="1" dirty="0">
              <a:solidFill>
                <a:schemeClr val="bg1"/>
              </a:solidFill>
            </a:endParaRPr>
          </a:p>
        </p:txBody>
      </p:sp>
      <p:sp>
        <p:nvSpPr>
          <p:cNvPr id="5" name="Título 1"/>
          <p:cNvSpPr txBox="1">
            <a:spLocks/>
          </p:cNvSpPr>
          <p:nvPr/>
        </p:nvSpPr>
        <p:spPr>
          <a:xfrm>
            <a:off x="7148944" y="4087236"/>
            <a:ext cx="4779819"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PE" sz="2800" dirty="0">
                <a:solidFill>
                  <a:schemeClr val="bg1"/>
                </a:solidFill>
              </a:rPr>
              <a:t>Comex</a:t>
            </a:r>
          </a:p>
          <a:p>
            <a:pPr algn="r"/>
            <a:r>
              <a:rPr lang="es-PE" sz="2800" dirty="0">
                <a:solidFill>
                  <a:schemeClr val="bg1"/>
                </a:solidFill>
              </a:rPr>
              <a:t>Eduardo García-Godos</a:t>
            </a:r>
          </a:p>
          <a:p>
            <a:pPr algn="r"/>
            <a:r>
              <a:rPr lang="es-PE" sz="2800" dirty="0">
                <a:solidFill>
                  <a:schemeClr val="bg1"/>
                </a:solidFill>
              </a:rPr>
              <a:t>13 Junio 2018</a:t>
            </a:r>
          </a:p>
          <a:p>
            <a:pPr algn="r"/>
            <a:endParaRPr lang="en-US" sz="2800" dirty="0">
              <a:solidFill>
                <a:schemeClr val="bg1"/>
              </a:solidFill>
            </a:endParaRPr>
          </a:p>
        </p:txBody>
      </p:sp>
    </p:spTree>
    <p:extLst>
      <p:ext uri="{BB962C8B-B14F-4D97-AF65-F5344CB8AC3E}">
        <p14:creationId xmlns:p14="http://schemas.microsoft.com/office/powerpoint/2010/main" val="115160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85210"/>
          </a:xfrm>
          <a:solidFill>
            <a:schemeClr val="accent1">
              <a:lumMod val="50000"/>
            </a:schemeClr>
          </a:solidFill>
        </p:spPr>
        <p:txBody>
          <a:bodyPr>
            <a:normAutofit/>
          </a:bodyPr>
          <a:lstStyle/>
          <a:p>
            <a:pPr algn="ctr"/>
            <a:r>
              <a:rPr lang="es-PE" dirty="0">
                <a:solidFill>
                  <a:schemeClr val="bg1"/>
                </a:solidFill>
              </a:rPr>
              <a:t> Pruebas de </a:t>
            </a:r>
            <a:r>
              <a:rPr lang="es-PE" dirty="0" err="1">
                <a:solidFill>
                  <a:schemeClr val="bg1"/>
                </a:solidFill>
              </a:rPr>
              <a:t>blockchain</a:t>
            </a:r>
            <a:r>
              <a:rPr lang="es-PE" dirty="0">
                <a:solidFill>
                  <a:schemeClr val="bg1"/>
                </a:solidFill>
              </a:rPr>
              <a:t> en Perú</a:t>
            </a:r>
            <a:endParaRPr lang="en-US" dirty="0">
              <a:solidFill>
                <a:schemeClr val="bg1"/>
              </a:solidFill>
            </a:endParaRPr>
          </a:p>
        </p:txBody>
      </p:sp>
      <p:sp>
        <p:nvSpPr>
          <p:cNvPr id="3" name="Marcador de contenido 2"/>
          <p:cNvSpPr>
            <a:spLocks noGrp="1"/>
          </p:cNvSpPr>
          <p:nvPr>
            <p:ph idx="1"/>
          </p:nvPr>
        </p:nvSpPr>
        <p:spPr>
          <a:xfrm>
            <a:off x="1467291" y="2309236"/>
            <a:ext cx="9643731" cy="2039481"/>
          </a:xfrm>
        </p:spPr>
        <p:txBody>
          <a:bodyPr>
            <a:normAutofit fontScale="92500"/>
          </a:bodyPr>
          <a:lstStyle/>
          <a:p>
            <a:pPr marL="742950" indent="-742950">
              <a:buAutoNum type="arabicPeriod"/>
            </a:pPr>
            <a:r>
              <a:rPr lang="es-PE" sz="4000" dirty="0"/>
              <a:t>Global </a:t>
            </a:r>
            <a:r>
              <a:rPr lang="es-PE" sz="4000" dirty="0" err="1"/>
              <a:t>Trade</a:t>
            </a:r>
            <a:r>
              <a:rPr lang="es-PE" sz="4000" dirty="0"/>
              <a:t> </a:t>
            </a:r>
            <a:r>
              <a:rPr lang="es-PE" sz="4000" dirty="0" err="1"/>
              <a:t>Digitalization</a:t>
            </a:r>
            <a:r>
              <a:rPr lang="es-PE" sz="4000" dirty="0"/>
              <a:t> Aduanas</a:t>
            </a:r>
          </a:p>
          <a:p>
            <a:pPr marL="742950" indent="-742950">
              <a:buAutoNum type="arabicPeriod"/>
            </a:pPr>
            <a:r>
              <a:rPr lang="es-PE" sz="4000" dirty="0"/>
              <a:t>Operador Económico Autorizado/Acuerdos de Reconocimiento Mutuo. </a:t>
            </a:r>
          </a:p>
          <a:p>
            <a:pPr marL="0" indent="0">
              <a:buNone/>
            </a:pPr>
            <a:endParaRPr lang="en-US" sz="4000" dirty="0"/>
          </a:p>
        </p:txBody>
      </p:sp>
      <p:pic>
        <p:nvPicPr>
          <p:cNvPr id="5" name="Imagen 4"/>
          <p:cNvPicPr>
            <a:picLocks noChangeAspect="1"/>
          </p:cNvPicPr>
          <p:nvPr/>
        </p:nvPicPr>
        <p:blipFill>
          <a:blip r:embed="rId3"/>
          <a:stretch>
            <a:fillRect/>
          </a:stretch>
        </p:blipFill>
        <p:spPr>
          <a:xfrm>
            <a:off x="8964961" y="5960130"/>
            <a:ext cx="3003755" cy="726856"/>
          </a:xfrm>
          <a:prstGeom prst="rect">
            <a:avLst/>
          </a:prstGeom>
        </p:spPr>
      </p:pic>
    </p:spTree>
    <p:extLst>
      <p:ext uri="{BB962C8B-B14F-4D97-AF65-F5344CB8AC3E}">
        <p14:creationId xmlns:p14="http://schemas.microsoft.com/office/powerpoint/2010/main" val="42255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43200" y="916031"/>
            <a:ext cx="8846287" cy="4836183"/>
            <a:chOff x="323537" y="1270550"/>
            <a:chExt cx="8409505" cy="4906730"/>
          </a:xfrm>
        </p:grpSpPr>
        <p:sp>
          <p:nvSpPr>
            <p:cNvPr id="4" name="Rectangle 3">
              <a:extLst>
                <a:ext uri="{FF2B5EF4-FFF2-40B4-BE49-F238E27FC236}">
                  <a16:creationId xmlns:a16="http://schemas.microsoft.com/office/drawing/2014/main" id="{D56A3D5C-2819-4B98-90F5-AF8EE8685D42}"/>
                </a:ext>
              </a:extLst>
            </p:cNvPr>
            <p:cNvSpPr/>
            <p:nvPr/>
          </p:nvSpPr>
          <p:spPr bwMode="auto">
            <a:xfrm>
              <a:off x="341275" y="2396901"/>
              <a:ext cx="8369198" cy="3780379"/>
            </a:xfrm>
            <a:prstGeom prst="rect">
              <a:avLst/>
            </a:prstGeom>
            <a:solidFill>
              <a:schemeClr val="bg2">
                <a:lumMod val="20000"/>
                <a:lumOff val="80000"/>
              </a:schemeClr>
            </a:solidFill>
            <a:ln w="12700">
              <a:solidFill>
                <a:schemeClr val="tx1"/>
              </a:solidFill>
              <a:prstDash val="soli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68580" tIns="68580" rIns="68580" bIns="0" numCol="1" rtlCol="0" anchor="t" anchorCtr="1" compatLnSpc="1">
              <a:prstTxWarp prst="textNoShape">
                <a:avLst/>
              </a:prstTxWarp>
            </a:bodyPr>
            <a:lstStyle/>
            <a:p>
              <a:pPr algn="ctr" defTabSz="685800" fontAlgn="base">
                <a:lnSpc>
                  <a:spcPct val="90000"/>
                </a:lnSpc>
                <a:spcBef>
                  <a:spcPct val="0"/>
                </a:spcBef>
                <a:spcAft>
                  <a:spcPct val="0"/>
                </a:spcAft>
              </a:pPr>
              <a:endParaRPr lang="en-US" sz="1050" b="1" dirty="0">
                <a:solidFill>
                  <a:schemeClr val="accent1"/>
                </a:solidFill>
                <a:ea typeface="ＭＳ Ｐゴシック" charset="0"/>
                <a:cs typeface="Calibri" pitchFamily="34" charset="0"/>
              </a:endParaRPr>
            </a:p>
          </p:txBody>
        </p:sp>
        <p:sp>
          <p:nvSpPr>
            <p:cNvPr id="5" name="Rectangle 4">
              <a:extLst>
                <a:ext uri="{FF2B5EF4-FFF2-40B4-BE49-F238E27FC236}">
                  <a16:creationId xmlns:a16="http://schemas.microsoft.com/office/drawing/2014/main" id="{0FB50B2D-BD52-40C1-A20B-3108A993BC14}"/>
                </a:ext>
              </a:extLst>
            </p:cNvPr>
            <p:cNvSpPr/>
            <p:nvPr/>
          </p:nvSpPr>
          <p:spPr bwMode="auto">
            <a:xfrm>
              <a:off x="493220" y="4186936"/>
              <a:ext cx="8057395" cy="1252728"/>
            </a:xfrm>
            <a:prstGeom prst="rect">
              <a:avLst/>
            </a:prstGeom>
            <a:solidFill>
              <a:schemeClr val="bg1"/>
            </a:solidFill>
            <a:ln w="12700">
              <a:solidFill>
                <a:schemeClr val="tx1"/>
              </a:solidFill>
              <a:prstDash val="dash"/>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68580" tIns="34290" rIns="68580" bIns="0" numCol="1" rtlCol="0" anchor="t" anchorCtr="1" compatLnSpc="1">
              <a:prstTxWarp prst="textNoShape">
                <a:avLst/>
              </a:prstTxWarp>
            </a:bodyPr>
            <a:lstStyle/>
            <a:p>
              <a:pPr algn="ctr" defTabSz="685800" fontAlgn="base">
                <a:lnSpc>
                  <a:spcPct val="90000"/>
                </a:lnSpc>
                <a:spcBef>
                  <a:spcPct val="0"/>
                </a:spcBef>
                <a:spcAft>
                  <a:spcPct val="0"/>
                </a:spcAft>
              </a:pPr>
              <a:endParaRPr lang="en-US" sz="400" b="1" dirty="0">
                <a:solidFill>
                  <a:schemeClr val="accent1"/>
                </a:solidFill>
                <a:ea typeface="ＭＳ Ｐゴシック" charset="0"/>
                <a:cs typeface="Calibri" pitchFamily="34" charset="0"/>
              </a:endParaRPr>
            </a:p>
            <a:p>
              <a:pPr algn="ctr" defTabSz="685800" fontAlgn="base">
                <a:lnSpc>
                  <a:spcPct val="90000"/>
                </a:lnSpc>
                <a:spcBef>
                  <a:spcPct val="0"/>
                </a:spcBef>
                <a:spcAft>
                  <a:spcPct val="0"/>
                </a:spcAft>
              </a:pPr>
              <a:r>
                <a:rPr lang="en-US" sz="1200" b="1" dirty="0">
                  <a:solidFill>
                    <a:srgbClr val="FF0000"/>
                  </a:solidFill>
                  <a:ea typeface="ＭＳ Ｐゴシック" charset="0"/>
                  <a:cs typeface="Calibri" pitchFamily="34" charset="0"/>
                </a:rPr>
                <a:t>Paperless Trade (</a:t>
              </a:r>
              <a:r>
                <a:rPr lang="en-US" sz="1200" b="1" dirty="0" err="1">
                  <a:solidFill>
                    <a:srgbClr val="FF0000"/>
                  </a:solidFill>
                  <a:ea typeface="ＭＳ Ｐゴシック" charset="0"/>
                  <a:cs typeface="Calibri" pitchFamily="34" charset="0"/>
                </a:rPr>
                <a:t>Blockchain</a:t>
              </a:r>
              <a:r>
                <a:rPr lang="en-US" sz="1200" b="1" dirty="0">
                  <a:solidFill>
                    <a:srgbClr val="FF0000"/>
                  </a:solidFill>
                  <a:ea typeface="ＭＳ Ｐゴシック" charset="0"/>
                  <a:cs typeface="Calibri" pitchFamily="34" charset="0"/>
                </a:rPr>
                <a:t> Network)</a:t>
              </a:r>
            </a:p>
            <a:p>
              <a:pPr algn="ctr" defTabSz="685800" fontAlgn="base">
                <a:lnSpc>
                  <a:spcPct val="90000"/>
                </a:lnSpc>
                <a:spcBef>
                  <a:spcPct val="0"/>
                </a:spcBef>
                <a:spcAft>
                  <a:spcPct val="0"/>
                </a:spcAft>
              </a:pPr>
              <a:endParaRPr lang="en-US" sz="1200" b="1" dirty="0">
                <a:ea typeface="ＭＳ Ｐゴシック" charset="0"/>
                <a:cs typeface="Calibri" pitchFamily="34" charset="0"/>
              </a:endParaRPr>
            </a:p>
          </p:txBody>
        </p:sp>
        <p:cxnSp>
          <p:nvCxnSpPr>
            <p:cNvPr id="6" name="Straight Connector 5">
              <a:extLst>
                <a:ext uri="{FF2B5EF4-FFF2-40B4-BE49-F238E27FC236}">
                  <a16:creationId xmlns:a16="http://schemas.microsoft.com/office/drawing/2014/main" id="{00AA0C21-F2C8-4535-AA2A-9A26F5C5716F}"/>
                </a:ext>
              </a:extLst>
            </p:cNvPr>
            <p:cNvCxnSpPr/>
            <p:nvPr/>
          </p:nvCxnSpPr>
          <p:spPr>
            <a:xfrm>
              <a:off x="341274" y="1659596"/>
              <a:ext cx="3470578" cy="3835"/>
            </a:xfrm>
            <a:prstGeom prst="line">
              <a:avLst/>
            </a:prstGeom>
            <a:noFill/>
            <a:ln w="38100" cap="flat" cmpd="sng" algn="ctr">
              <a:solidFill>
                <a:schemeClr val="accent1"/>
              </a:solidFill>
              <a:prstDash val="solid"/>
            </a:ln>
            <a:effectLst/>
          </p:spPr>
        </p:cxnSp>
        <p:sp>
          <p:nvSpPr>
            <p:cNvPr id="7" name="TextBox 6">
              <a:extLst>
                <a:ext uri="{FF2B5EF4-FFF2-40B4-BE49-F238E27FC236}">
                  <a16:creationId xmlns:a16="http://schemas.microsoft.com/office/drawing/2014/main" id="{113B0044-637A-4BCF-8EC0-D135DBCCEC2E}"/>
                </a:ext>
              </a:extLst>
            </p:cNvPr>
            <p:cNvSpPr txBox="1"/>
            <p:nvPr/>
          </p:nvSpPr>
          <p:spPr>
            <a:xfrm>
              <a:off x="1201947" y="1270550"/>
              <a:ext cx="1925615" cy="284677"/>
            </a:xfrm>
            <a:prstGeom prst="rect">
              <a:avLst/>
            </a:prstGeom>
            <a:noFill/>
          </p:spPr>
          <p:txBody>
            <a:bodyPr wrap="square" lIns="68564" tIns="34282" rIns="68564" bIns="34282" rtlCol="0">
              <a:spAutoFit/>
            </a:bodyPr>
            <a:lstStyle/>
            <a:p>
              <a:pPr algn="ctr"/>
              <a:r>
                <a:rPr lang="en-US" sz="1400" kern="0" dirty="0">
                  <a:ea typeface="Arial"/>
                  <a:cs typeface="Helvetica Neue"/>
                  <a:sym typeface="Arial"/>
                </a:rPr>
                <a:t>Export</a:t>
              </a:r>
            </a:p>
          </p:txBody>
        </p:sp>
        <p:sp>
          <p:nvSpPr>
            <p:cNvPr id="8" name="Rectangle 7">
              <a:extLst>
                <a:ext uri="{FF2B5EF4-FFF2-40B4-BE49-F238E27FC236}">
                  <a16:creationId xmlns:a16="http://schemas.microsoft.com/office/drawing/2014/main" id="{C1E77FA9-1D25-466C-887B-D435C4C8D86E}"/>
                </a:ext>
              </a:extLst>
            </p:cNvPr>
            <p:cNvSpPr/>
            <p:nvPr/>
          </p:nvSpPr>
          <p:spPr>
            <a:xfrm>
              <a:off x="1762969" y="1796062"/>
              <a:ext cx="617220" cy="359055"/>
            </a:xfrm>
            <a:prstGeom prst="rect">
              <a:avLst/>
            </a:prstGeom>
            <a:solidFill>
              <a:schemeClr val="accent1"/>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Inland Transportation</a:t>
              </a:r>
            </a:p>
          </p:txBody>
        </p:sp>
        <p:sp>
          <p:nvSpPr>
            <p:cNvPr id="9" name="Rectangle 8">
              <a:extLst>
                <a:ext uri="{FF2B5EF4-FFF2-40B4-BE49-F238E27FC236}">
                  <a16:creationId xmlns:a16="http://schemas.microsoft.com/office/drawing/2014/main" id="{0EA3C35C-5A15-4CB6-8C42-BB23C0B610D5}"/>
                </a:ext>
              </a:extLst>
            </p:cNvPr>
            <p:cNvSpPr/>
            <p:nvPr/>
          </p:nvSpPr>
          <p:spPr>
            <a:xfrm>
              <a:off x="2482685" y="1796062"/>
              <a:ext cx="617220" cy="359055"/>
            </a:xfrm>
            <a:prstGeom prst="rect">
              <a:avLst/>
            </a:prstGeom>
            <a:solidFill>
              <a:schemeClr val="accent1"/>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Port / Terminal</a:t>
              </a:r>
            </a:p>
          </p:txBody>
        </p:sp>
        <p:sp>
          <p:nvSpPr>
            <p:cNvPr id="10" name="Rectangle 9">
              <a:extLst>
                <a:ext uri="{FF2B5EF4-FFF2-40B4-BE49-F238E27FC236}">
                  <a16:creationId xmlns:a16="http://schemas.microsoft.com/office/drawing/2014/main" id="{5066612D-F34A-46F4-A4E2-5D5D4C558B47}"/>
                </a:ext>
              </a:extLst>
            </p:cNvPr>
            <p:cNvSpPr/>
            <p:nvPr/>
          </p:nvSpPr>
          <p:spPr>
            <a:xfrm>
              <a:off x="3202401" y="1798249"/>
              <a:ext cx="617220" cy="359055"/>
            </a:xfrm>
            <a:prstGeom prst="rect">
              <a:avLst/>
            </a:prstGeom>
            <a:solidFill>
              <a:schemeClr val="accent1"/>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Authorities</a:t>
              </a:r>
            </a:p>
          </p:txBody>
        </p:sp>
        <p:sp>
          <p:nvSpPr>
            <p:cNvPr id="11" name="Rectangle 10">
              <a:extLst>
                <a:ext uri="{FF2B5EF4-FFF2-40B4-BE49-F238E27FC236}">
                  <a16:creationId xmlns:a16="http://schemas.microsoft.com/office/drawing/2014/main" id="{B1841DD8-7451-4C10-85E6-C6DE557E7D4E}"/>
                </a:ext>
              </a:extLst>
            </p:cNvPr>
            <p:cNvSpPr/>
            <p:nvPr/>
          </p:nvSpPr>
          <p:spPr>
            <a:xfrm>
              <a:off x="1043253" y="1796062"/>
              <a:ext cx="617220" cy="359055"/>
            </a:xfrm>
            <a:prstGeom prst="rect">
              <a:avLst/>
            </a:prstGeom>
            <a:solidFill>
              <a:schemeClr val="accent1"/>
            </a:solidFill>
            <a:ln w="9525" cap="flat" cmpd="sng" algn="ctr">
              <a:noFill/>
              <a:prstDash val="solid"/>
            </a:ln>
            <a:effectLst/>
          </p:spPr>
          <p:txBody>
            <a:bodyPr lIns="0" tIns="34282" rIns="0" bIns="34282" rtlCol="0" anchor="ctr"/>
            <a:lstStyle/>
            <a:p>
              <a:pPr algn="ctr" defTabSz="685800">
                <a:lnSpc>
                  <a:spcPts val="900"/>
                </a:lnSpc>
                <a:defRPr/>
              </a:pPr>
              <a:r>
                <a:rPr lang="en-US" sz="675" kern="0" dirty="0">
                  <a:solidFill>
                    <a:schemeClr val="bg1"/>
                  </a:solidFill>
                  <a:ea typeface=""/>
                  <a:cs typeface="Helvetica Neue Thin"/>
                  <a:sym typeface="Arial"/>
                </a:rPr>
                <a:t>3PL Service Providers</a:t>
              </a:r>
            </a:p>
          </p:txBody>
        </p:sp>
        <p:grpSp>
          <p:nvGrpSpPr>
            <p:cNvPr id="12" name="Group 11">
              <a:extLst>
                <a:ext uri="{FF2B5EF4-FFF2-40B4-BE49-F238E27FC236}">
                  <a16:creationId xmlns:a16="http://schemas.microsoft.com/office/drawing/2014/main" id="{9ED1B601-D764-405A-BF81-44E6CF3A7861}"/>
                </a:ext>
              </a:extLst>
            </p:cNvPr>
            <p:cNvGrpSpPr/>
            <p:nvPr/>
          </p:nvGrpSpPr>
          <p:grpSpPr>
            <a:xfrm>
              <a:off x="1390370" y="4548421"/>
              <a:ext cx="394948" cy="432257"/>
              <a:chOff x="1983470" y="4945181"/>
              <a:chExt cx="526597" cy="432257"/>
            </a:xfrm>
          </p:grpSpPr>
          <p:grpSp>
            <p:nvGrpSpPr>
              <p:cNvPr id="13" name="Group 12">
                <a:extLst>
                  <a:ext uri="{FF2B5EF4-FFF2-40B4-BE49-F238E27FC236}">
                    <a16:creationId xmlns:a16="http://schemas.microsoft.com/office/drawing/2014/main" id="{0FB52E01-702D-4E56-950C-95F6D7B5874A}"/>
                  </a:ext>
                </a:extLst>
              </p:cNvPr>
              <p:cNvGrpSpPr/>
              <p:nvPr/>
            </p:nvGrpSpPr>
            <p:grpSpPr>
              <a:xfrm>
                <a:off x="2119820" y="4945181"/>
                <a:ext cx="253896" cy="199070"/>
                <a:chOff x="6409795" y="1785418"/>
                <a:chExt cx="320376" cy="199429"/>
              </a:xfrm>
            </p:grpSpPr>
            <p:sp>
              <p:nvSpPr>
                <p:cNvPr id="15" name="Rounded Rectangle 9">
                  <a:extLst>
                    <a:ext uri="{FF2B5EF4-FFF2-40B4-BE49-F238E27FC236}">
                      <a16:creationId xmlns:a16="http://schemas.microsoft.com/office/drawing/2014/main" id="{CF2B6167-1BBB-4EF8-B883-23EAC09F9C8B}"/>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6" name="Rounded Rectangle 10">
                  <a:extLst>
                    <a:ext uri="{FF2B5EF4-FFF2-40B4-BE49-F238E27FC236}">
                      <a16:creationId xmlns:a16="http://schemas.microsoft.com/office/drawing/2014/main" id="{89E3678A-03CC-4E5F-AC83-DF7E5E91BB30}"/>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7" name="Rounded Rectangle 11">
                  <a:extLst>
                    <a:ext uri="{FF2B5EF4-FFF2-40B4-BE49-F238E27FC236}">
                      <a16:creationId xmlns:a16="http://schemas.microsoft.com/office/drawing/2014/main" id="{084FDB9D-1315-46DD-A85E-EA91EE4C3618}"/>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8" name="Rounded Rectangle 12">
                  <a:extLst>
                    <a:ext uri="{FF2B5EF4-FFF2-40B4-BE49-F238E27FC236}">
                      <a16:creationId xmlns:a16="http://schemas.microsoft.com/office/drawing/2014/main" id="{D1DAB8EB-CC3E-4E57-9930-ABC841F9E8F3}"/>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9" name="Rounded Rectangle 13">
                  <a:extLst>
                    <a:ext uri="{FF2B5EF4-FFF2-40B4-BE49-F238E27FC236}">
                      <a16:creationId xmlns:a16="http://schemas.microsoft.com/office/drawing/2014/main" id="{4AD8C6E4-8990-4EED-BFCF-C672029CDF10}"/>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14" name="TextBox 13">
                <a:extLst>
                  <a:ext uri="{FF2B5EF4-FFF2-40B4-BE49-F238E27FC236}">
                    <a16:creationId xmlns:a16="http://schemas.microsoft.com/office/drawing/2014/main" id="{E95287FF-6B73-46F4-AC36-EE6CED82F0FB}"/>
                  </a:ext>
                </a:extLst>
              </p:cNvPr>
              <p:cNvSpPr txBox="1"/>
              <p:nvPr/>
            </p:nvSpPr>
            <p:spPr>
              <a:xfrm>
                <a:off x="1983470" y="5123538"/>
                <a:ext cx="526597" cy="253900"/>
              </a:xfrm>
              <a:prstGeom prst="rect">
                <a:avLst/>
              </a:prstGeom>
              <a:noFill/>
            </p:spPr>
            <p:txBody>
              <a:bodyPr wrap="none" lIns="68564" tIns="34282" rIns="68564" bIns="34282" rtlCol="0">
                <a:spAutoFit/>
              </a:bodyPr>
              <a:lstStyle/>
              <a:p>
                <a:pPr algn="ctr"/>
                <a:r>
                  <a:rPr lang="en-US" sz="600" kern="0" dirty="0">
                    <a:solidFill>
                      <a:srgbClr val="000000"/>
                    </a:solidFill>
                    <a:ea typeface="Arial"/>
                    <a:cs typeface="Helvetica Neue Thin"/>
                    <a:sym typeface="Arial"/>
                  </a:rPr>
                  <a:t>Packing </a:t>
                </a:r>
              </a:p>
              <a:p>
                <a:pPr algn="ctr"/>
                <a:r>
                  <a:rPr lang="en-US" sz="600" kern="0" dirty="0">
                    <a:solidFill>
                      <a:srgbClr val="000000"/>
                    </a:solidFill>
                    <a:ea typeface="Arial"/>
                    <a:cs typeface="Helvetica Neue Thin"/>
                    <a:sym typeface="Arial"/>
                  </a:rPr>
                  <a:t>List</a:t>
                </a:r>
              </a:p>
            </p:txBody>
          </p:sp>
        </p:grpSp>
        <p:grpSp>
          <p:nvGrpSpPr>
            <p:cNvPr id="20" name="Group 19">
              <a:extLst>
                <a:ext uri="{FF2B5EF4-FFF2-40B4-BE49-F238E27FC236}">
                  <a16:creationId xmlns:a16="http://schemas.microsoft.com/office/drawing/2014/main" id="{AED512B0-4A84-4FD4-ADDB-29CCFB8510C2}"/>
                </a:ext>
              </a:extLst>
            </p:cNvPr>
            <p:cNvGrpSpPr/>
            <p:nvPr/>
          </p:nvGrpSpPr>
          <p:grpSpPr>
            <a:xfrm>
              <a:off x="2161343" y="4548422"/>
              <a:ext cx="671119" cy="443581"/>
              <a:chOff x="3280670" y="4988928"/>
              <a:chExt cx="894825" cy="443581"/>
            </a:xfrm>
          </p:grpSpPr>
          <p:grpSp>
            <p:nvGrpSpPr>
              <p:cNvPr id="21" name="Group 20">
                <a:extLst>
                  <a:ext uri="{FF2B5EF4-FFF2-40B4-BE49-F238E27FC236}">
                    <a16:creationId xmlns:a16="http://schemas.microsoft.com/office/drawing/2014/main" id="{2B309343-BD70-4D62-AF45-4EF4BEBD0637}"/>
                  </a:ext>
                </a:extLst>
              </p:cNvPr>
              <p:cNvGrpSpPr/>
              <p:nvPr/>
            </p:nvGrpSpPr>
            <p:grpSpPr>
              <a:xfrm>
                <a:off x="3594063" y="4988928"/>
                <a:ext cx="253896" cy="199070"/>
                <a:chOff x="6409795" y="1785418"/>
                <a:chExt cx="320376" cy="199429"/>
              </a:xfrm>
            </p:grpSpPr>
            <p:sp>
              <p:nvSpPr>
                <p:cNvPr id="23" name="Rounded Rectangle 19">
                  <a:extLst>
                    <a:ext uri="{FF2B5EF4-FFF2-40B4-BE49-F238E27FC236}">
                      <a16:creationId xmlns:a16="http://schemas.microsoft.com/office/drawing/2014/main" id="{2FBE574B-25BD-494C-B7D4-310A1849F15F}"/>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4" name="Rounded Rectangle 20">
                  <a:extLst>
                    <a:ext uri="{FF2B5EF4-FFF2-40B4-BE49-F238E27FC236}">
                      <a16:creationId xmlns:a16="http://schemas.microsoft.com/office/drawing/2014/main" id="{A657FC49-6C41-4F0C-A98B-78554F8ABD30}"/>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5" name="Rounded Rectangle 21">
                  <a:extLst>
                    <a:ext uri="{FF2B5EF4-FFF2-40B4-BE49-F238E27FC236}">
                      <a16:creationId xmlns:a16="http://schemas.microsoft.com/office/drawing/2014/main" id="{86645C98-0430-439B-BB62-D8CD229A0A7E}"/>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6" name="Rounded Rectangle 22">
                  <a:extLst>
                    <a:ext uri="{FF2B5EF4-FFF2-40B4-BE49-F238E27FC236}">
                      <a16:creationId xmlns:a16="http://schemas.microsoft.com/office/drawing/2014/main" id="{9D980839-E17F-4044-811A-EB76054D0488}"/>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7" name="Rounded Rectangle 23">
                  <a:extLst>
                    <a:ext uri="{FF2B5EF4-FFF2-40B4-BE49-F238E27FC236}">
                      <a16:creationId xmlns:a16="http://schemas.microsoft.com/office/drawing/2014/main" id="{007627D4-765E-44B0-B5D5-313403645F3D}"/>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22" name="TextBox 21">
                <a:extLst>
                  <a:ext uri="{FF2B5EF4-FFF2-40B4-BE49-F238E27FC236}">
                    <a16:creationId xmlns:a16="http://schemas.microsoft.com/office/drawing/2014/main" id="{3B9C39C5-1910-4A78-A5AB-4DB82317F401}"/>
                  </a:ext>
                </a:extLst>
              </p:cNvPr>
              <p:cNvSpPr txBox="1"/>
              <p:nvPr/>
            </p:nvSpPr>
            <p:spPr>
              <a:xfrm>
                <a:off x="3280670" y="5178609"/>
                <a:ext cx="894825"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Export documentation</a:t>
                </a:r>
              </a:p>
            </p:txBody>
          </p:sp>
        </p:grpSp>
        <p:grpSp>
          <p:nvGrpSpPr>
            <p:cNvPr id="28" name="Group 27">
              <a:extLst>
                <a:ext uri="{FF2B5EF4-FFF2-40B4-BE49-F238E27FC236}">
                  <a16:creationId xmlns:a16="http://schemas.microsoft.com/office/drawing/2014/main" id="{14234537-F006-4BB9-AA7E-C698268D7E3C}"/>
                </a:ext>
              </a:extLst>
            </p:cNvPr>
            <p:cNvGrpSpPr/>
            <p:nvPr/>
          </p:nvGrpSpPr>
          <p:grpSpPr>
            <a:xfrm>
              <a:off x="1790691" y="4884340"/>
              <a:ext cx="467283" cy="427066"/>
              <a:chOff x="2615565" y="5224176"/>
              <a:chExt cx="623044" cy="427067"/>
            </a:xfrm>
          </p:grpSpPr>
          <p:grpSp>
            <p:nvGrpSpPr>
              <p:cNvPr id="29" name="Group 28">
                <a:extLst>
                  <a:ext uri="{FF2B5EF4-FFF2-40B4-BE49-F238E27FC236}">
                    <a16:creationId xmlns:a16="http://schemas.microsoft.com/office/drawing/2014/main" id="{5B35D3B6-662E-4016-8213-C531CD1DA3E3}"/>
                  </a:ext>
                </a:extLst>
              </p:cNvPr>
              <p:cNvGrpSpPr/>
              <p:nvPr/>
            </p:nvGrpSpPr>
            <p:grpSpPr>
              <a:xfrm>
                <a:off x="2800139" y="5224176"/>
                <a:ext cx="253896" cy="199070"/>
                <a:chOff x="6409795" y="1785418"/>
                <a:chExt cx="320376" cy="199429"/>
              </a:xfrm>
            </p:grpSpPr>
            <p:sp>
              <p:nvSpPr>
                <p:cNvPr id="31" name="Rounded Rectangle 26">
                  <a:extLst>
                    <a:ext uri="{FF2B5EF4-FFF2-40B4-BE49-F238E27FC236}">
                      <a16:creationId xmlns:a16="http://schemas.microsoft.com/office/drawing/2014/main" id="{754496EB-82D5-43E6-841F-7AA7114C6D04}"/>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32" name="Rounded Rectangle 27">
                  <a:extLst>
                    <a:ext uri="{FF2B5EF4-FFF2-40B4-BE49-F238E27FC236}">
                      <a16:creationId xmlns:a16="http://schemas.microsoft.com/office/drawing/2014/main" id="{BFA03DF2-F36B-4A15-A29F-36BA1CFB5EE7}"/>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33" name="Rounded Rectangle 28">
                  <a:extLst>
                    <a:ext uri="{FF2B5EF4-FFF2-40B4-BE49-F238E27FC236}">
                      <a16:creationId xmlns:a16="http://schemas.microsoft.com/office/drawing/2014/main" id="{03C28E11-4D79-459D-8711-75E38383C492}"/>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34" name="Rounded Rectangle 29">
                  <a:extLst>
                    <a:ext uri="{FF2B5EF4-FFF2-40B4-BE49-F238E27FC236}">
                      <a16:creationId xmlns:a16="http://schemas.microsoft.com/office/drawing/2014/main" id="{BB1F5FF8-E334-41DA-A9C5-D82AD2125777}"/>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35" name="Rounded Rectangle 30">
                  <a:extLst>
                    <a:ext uri="{FF2B5EF4-FFF2-40B4-BE49-F238E27FC236}">
                      <a16:creationId xmlns:a16="http://schemas.microsoft.com/office/drawing/2014/main" id="{7B2694A1-B007-471E-8F15-6A4729FA897E}"/>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30" name="TextBox 29">
                <a:extLst>
                  <a:ext uri="{FF2B5EF4-FFF2-40B4-BE49-F238E27FC236}">
                    <a16:creationId xmlns:a16="http://schemas.microsoft.com/office/drawing/2014/main" id="{D809FC78-4F09-4399-819F-C76E193D0AC9}"/>
                  </a:ext>
                </a:extLst>
              </p:cNvPr>
              <p:cNvSpPr txBox="1"/>
              <p:nvPr/>
            </p:nvSpPr>
            <p:spPr>
              <a:xfrm>
                <a:off x="2615565" y="5397343"/>
                <a:ext cx="623044"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Bill of Lading</a:t>
                </a:r>
              </a:p>
            </p:txBody>
          </p:sp>
        </p:grpSp>
        <p:grpSp>
          <p:nvGrpSpPr>
            <p:cNvPr id="36" name="Group 35">
              <a:extLst>
                <a:ext uri="{FF2B5EF4-FFF2-40B4-BE49-F238E27FC236}">
                  <a16:creationId xmlns:a16="http://schemas.microsoft.com/office/drawing/2014/main" id="{C3F847EE-9C94-4D50-855F-271834B33790}"/>
                </a:ext>
              </a:extLst>
            </p:cNvPr>
            <p:cNvGrpSpPr/>
            <p:nvPr/>
          </p:nvGrpSpPr>
          <p:grpSpPr>
            <a:xfrm>
              <a:off x="3847433" y="4556971"/>
              <a:ext cx="667392" cy="425803"/>
              <a:chOff x="6671763" y="5017588"/>
              <a:chExt cx="889856" cy="425803"/>
            </a:xfrm>
          </p:grpSpPr>
          <p:grpSp>
            <p:nvGrpSpPr>
              <p:cNvPr id="37" name="Group 36">
                <a:extLst>
                  <a:ext uri="{FF2B5EF4-FFF2-40B4-BE49-F238E27FC236}">
                    <a16:creationId xmlns:a16="http://schemas.microsoft.com/office/drawing/2014/main" id="{783FCA33-D410-47AB-BEAC-E7B74F651252}"/>
                  </a:ext>
                </a:extLst>
              </p:cNvPr>
              <p:cNvGrpSpPr/>
              <p:nvPr/>
            </p:nvGrpSpPr>
            <p:grpSpPr>
              <a:xfrm>
                <a:off x="6989743" y="5017588"/>
                <a:ext cx="253896" cy="199070"/>
                <a:chOff x="6409795" y="1785418"/>
                <a:chExt cx="320376" cy="199429"/>
              </a:xfrm>
            </p:grpSpPr>
            <p:sp>
              <p:nvSpPr>
                <p:cNvPr id="39" name="Rounded Rectangle 33">
                  <a:extLst>
                    <a:ext uri="{FF2B5EF4-FFF2-40B4-BE49-F238E27FC236}">
                      <a16:creationId xmlns:a16="http://schemas.microsoft.com/office/drawing/2014/main" id="{6974E7A3-CB42-4FFD-A789-1E2219180F1F}"/>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40" name="Rounded Rectangle 34">
                  <a:extLst>
                    <a:ext uri="{FF2B5EF4-FFF2-40B4-BE49-F238E27FC236}">
                      <a16:creationId xmlns:a16="http://schemas.microsoft.com/office/drawing/2014/main" id="{EA98CED9-7102-4065-AD71-E892E14D4B5F}"/>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41" name="Rounded Rectangle 35">
                  <a:extLst>
                    <a:ext uri="{FF2B5EF4-FFF2-40B4-BE49-F238E27FC236}">
                      <a16:creationId xmlns:a16="http://schemas.microsoft.com/office/drawing/2014/main" id="{72611777-AFB9-46E6-8CDC-8564FF8E6D10}"/>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42" name="Rounded Rectangle 36">
                  <a:extLst>
                    <a:ext uri="{FF2B5EF4-FFF2-40B4-BE49-F238E27FC236}">
                      <a16:creationId xmlns:a16="http://schemas.microsoft.com/office/drawing/2014/main" id="{D69BAC1B-75ED-4490-997B-4FBFDBBCEEE8}"/>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43" name="Rounded Rectangle 37">
                  <a:extLst>
                    <a:ext uri="{FF2B5EF4-FFF2-40B4-BE49-F238E27FC236}">
                      <a16:creationId xmlns:a16="http://schemas.microsoft.com/office/drawing/2014/main" id="{0967D377-9305-4280-BFD8-9D84EF568018}"/>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38" name="TextBox 37">
                <a:extLst>
                  <a:ext uri="{FF2B5EF4-FFF2-40B4-BE49-F238E27FC236}">
                    <a16:creationId xmlns:a16="http://schemas.microsoft.com/office/drawing/2014/main" id="{618D4586-E331-4664-AFA4-937C9A9BE871}"/>
                  </a:ext>
                </a:extLst>
              </p:cNvPr>
              <p:cNvSpPr txBox="1"/>
              <p:nvPr/>
            </p:nvSpPr>
            <p:spPr>
              <a:xfrm>
                <a:off x="6671763" y="5189491"/>
                <a:ext cx="889856"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Shipping instructions</a:t>
                </a:r>
              </a:p>
            </p:txBody>
          </p:sp>
        </p:grpSp>
        <p:grpSp>
          <p:nvGrpSpPr>
            <p:cNvPr id="44" name="Group 43">
              <a:extLst>
                <a:ext uri="{FF2B5EF4-FFF2-40B4-BE49-F238E27FC236}">
                  <a16:creationId xmlns:a16="http://schemas.microsoft.com/office/drawing/2014/main" id="{6A2BAEEF-9422-49B9-A4F9-74C4A838E8C2}"/>
                </a:ext>
              </a:extLst>
            </p:cNvPr>
            <p:cNvGrpSpPr/>
            <p:nvPr/>
          </p:nvGrpSpPr>
          <p:grpSpPr>
            <a:xfrm>
              <a:off x="6603904" y="4531441"/>
              <a:ext cx="636938" cy="415633"/>
              <a:chOff x="4955456" y="5017554"/>
              <a:chExt cx="849251" cy="415633"/>
            </a:xfrm>
          </p:grpSpPr>
          <p:grpSp>
            <p:nvGrpSpPr>
              <p:cNvPr id="45" name="Group 44">
                <a:extLst>
                  <a:ext uri="{FF2B5EF4-FFF2-40B4-BE49-F238E27FC236}">
                    <a16:creationId xmlns:a16="http://schemas.microsoft.com/office/drawing/2014/main" id="{65130FB6-4EEA-4816-B83B-CB4207F9C704}"/>
                  </a:ext>
                </a:extLst>
              </p:cNvPr>
              <p:cNvGrpSpPr/>
              <p:nvPr/>
            </p:nvGrpSpPr>
            <p:grpSpPr>
              <a:xfrm>
                <a:off x="5253133" y="5017554"/>
                <a:ext cx="253896" cy="199070"/>
                <a:chOff x="6409795" y="1785418"/>
                <a:chExt cx="320376" cy="199429"/>
              </a:xfrm>
            </p:grpSpPr>
            <p:sp>
              <p:nvSpPr>
                <p:cNvPr id="47" name="Rounded Rectangle 40">
                  <a:extLst>
                    <a:ext uri="{FF2B5EF4-FFF2-40B4-BE49-F238E27FC236}">
                      <a16:creationId xmlns:a16="http://schemas.microsoft.com/office/drawing/2014/main" id="{A6E083F0-805D-4C2D-9397-0ACD79C3E664}"/>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48" name="Rounded Rectangle 41">
                  <a:extLst>
                    <a:ext uri="{FF2B5EF4-FFF2-40B4-BE49-F238E27FC236}">
                      <a16:creationId xmlns:a16="http://schemas.microsoft.com/office/drawing/2014/main" id="{2F112DFC-C7EA-4E0A-85D5-A15938F6C3EB}"/>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49" name="Rounded Rectangle 42">
                  <a:extLst>
                    <a:ext uri="{FF2B5EF4-FFF2-40B4-BE49-F238E27FC236}">
                      <a16:creationId xmlns:a16="http://schemas.microsoft.com/office/drawing/2014/main" id="{B786E220-D660-48D5-B220-114AE1C76586}"/>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50" name="Rounded Rectangle 43">
                  <a:extLst>
                    <a:ext uri="{FF2B5EF4-FFF2-40B4-BE49-F238E27FC236}">
                      <a16:creationId xmlns:a16="http://schemas.microsoft.com/office/drawing/2014/main" id="{DA802F35-4C5F-4248-AC3E-C72D96ECFE7A}"/>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51" name="Rounded Rectangle 44">
                  <a:extLst>
                    <a:ext uri="{FF2B5EF4-FFF2-40B4-BE49-F238E27FC236}">
                      <a16:creationId xmlns:a16="http://schemas.microsoft.com/office/drawing/2014/main" id="{E91DB209-671F-4D62-9DD4-9E4B4DB993ED}"/>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46" name="TextBox 45">
                <a:extLst>
                  <a:ext uri="{FF2B5EF4-FFF2-40B4-BE49-F238E27FC236}">
                    <a16:creationId xmlns:a16="http://schemas.microsoft.com/office/drawing/2014/main" id="{40911313-C739-42BA-B020-1862DF33FC4F}"/>
                  </a:ext>
                </a:extLst>
              </p:cNvPr>
              <p:cNvSpPr txBox="1"/>
              <p:nvPr/>
            </p:nvSpPr>
            <p:spPr>
              <a:xfrm>
                <a:off x="4955456" y="5179287"/>
                <a:ext cx="849251"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Commercial Invoice</a:t>
                </a:r>
              </a:p>
            </p:txBody>
          </p:sp>
        </p:grpSp>
        <p:cxnSp>
          <p:nvCxnSpPr>
            <p:cNvPr id="52" name="Straight Connector 51">
              <a:extLst>
                <a:ext uri="{FF2B5EF4-FFF2-40B4-BE49-F238E27FC236}">
                  <a16:creationId xmlns:a16="http://schemas.microsoft.com/office/drawing/2014/main" id="{AE144EAA-40FC-4A44-93D3-73E2290DFEDE}"/>
                </a:ext>
              </a:extLst>
            </p:cNvPr>
            <p:cNvCxnSpPr/>
            <p:nvPr/>
          </p:nvCxnSpPr>
          <p:spPr>
            <a:xfrm flipV="1">
              <a:off x="653078" y="2185165"/>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53" name="Straight Connector 52">
              <a:extLst>
                <a:ext uri="{FF2B5EF4-FFF2-40B4-BE49-F238E27FC236}">
                  <a16:creationId xmlns:a16="http://schemas.microsoft.com/office/drawing/2014/main" id="{F416F110-43D5-454A-A370-65AC905E9B06}"/>
                </a:ext>
              </a:extLst>
            </p:cNvPr>
            <p:cNvCxnSpPr/>
            <p:nvPr/>
          </p:nvCxnSpPr>
          <p:spPr>
            <a:xfrm flipV="1">
              <a:off x="1368536" y="2185165"/>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54" name="Straight Connector 53">
              <a:extLst>
                <a:ext uri="{FF2B5EF4-FFF2-40B4-BE49-F238E27FC236}">
                  <a16:creationId xmlns:a16="http://schemas.microsoft.com/office/drawing/2014/main" id="{3B2E2DD0-FD2E-4F60-8292-2B6ACD00B679}"/>
                </a:ext>
              </a:extLst>
            </p:cNvPr>
            <p:cNvCxnSpPr/>
            <p:nvPr/>
          </p:nvCxnSpPr>
          <p:spPr>
            <a:xfrm flipV="1">
              <a:off x="2083994" y="2185165"/>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55" name="Straight Connector 54">
              <a:extLst>
                <a:ext uri="{FF2B5EF4-FFF2-40B4-BE49-F238E27FC236}">
                  <a16:creationId xmlns:a16="http://schemas.microsoft.com/office/drawing/2014/main" id="{0278EA77-2DAC-4E62-A066-F25EED8A09D4}"/>
                </a:ext>
              </a:extLst>
            </p:cNvPr>
            <p:cNvCxnSpPr/>
            <p:nvPr/>
          </p:nvCxnSpPr>
          <p:spPr>
            <a:xfrm flipV="1">
              <a:off x="2799452" y="2185165"/>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56" name="Straight Connector 55">
              <a:extLst>
                <a:ext uri="{FF2B5EF4-FFF2-40B4-BE49-F238E27FC236}">
                  <a16:creationId xmlns:a16="http://schemas.microsoft.com/office/drawing/2014/main" id="{EE16F7D6-8D14-452F-9481-9FEB8AD7016A}"/>
                </a:ext>
              </a:extLst>
            </p:cNvPr>
            <p:cNvCxnSpPr/>
            <p:nvPr/>
          </p:nvCxnSpPr>
          <p:spPr>
            <a:xfrm>
              <a:off x="3897068" y="1950468"/>
              <a:ext cx="320813" cy="0"/>
            </a:xfrm>
            <a:prstGeom prst="line">
              <a:avLst/>
            </a:prstGeom>
            <a:noFill/>
            <a:ln w="57150" cap="flat" cmpd="sng" algn="ctr">
              <a:solidFill>
                <a:srgbClr val="FFFFFF">
                  <a:lumMod val="50000"/>
                </a:srgbClr>
              </a:solidFill>
              <a:prstDash val="sysDot"/>
            </a:ln>
            <a:effectLst/>
          </p:spPr>
        </p:cxnSp>
        <p:cxnSp>
          <p:nvCxnSpPr>
            <p:cNvPr id="57" name="Straight Connector 56">
              <a:extLst>
                <a:ext uri="{FF2B5EF4-FFF2-40B4-BE49-F238E27FC236}">
                  <a16:creationId xmlns:a16="http://schemas.microsoft.com/office/drawing/2014/main" id="{131E32B6-1259-4F30-86F8-D83804F7A359}"/>
                </a:ext>
              </a:extLst>
            </p:cNvPr>
            <p:cNvCxnSpPr/>
            <p:nvPr/>
          </p:nvCxnSpPr>
          <p:spPr>
            <a:xfrm>
              <a:off x="4806356" y="1950468"/>
              <a:ext cx="320813" cy="0"/>
            </a:xfrm>
            <a:prstGeom prst="line">
              <a:avLst/>
            </a:prstGeom>
            <a:noFill/>
            <a:ln w="57150" cap="flat" cmpd="sng" algn="ctr">
              <a:solidFill>
                <a:srgbClr val="FFFFFF">
                  <a:lumMod val="50000"/>
                </a:srgbClr>
              </a:solidFill>
              <a:prstDash val="sysDot"/>
            </a:ln>
            <a:effectLst/>
          </p:spPr>
        </p:cxnSp>
        <p:sp>
          <p:nvSpPr>
            <p:cNvPr id="58" name="Rectangle 57">
              <a:extLst>
                <a:ext uri="{FF2B5EF4-FFF2-40B4-BE49-F238E27FC236}">
                  <a16:creationId xmlns:a16="http://schemas.microsoft.com/office/drawing/2014/main" id="{0F5B3C8C-8F27-4FA6-9D61-91413F088045}"/>
                </a:ext>
              </a:extLst>
            </p:cNvPr>
            <p:cNvSpPr/>
            <p:nvPr/>
          </p:nvSpPr>
          <p:spPr>
            <a:xfrm>
              <a:off x="323537" y="1796062"/>
              <a:ext cx="617220" cy="359055"/>
            </a:xfrm>
            <a:prstGeom prst="rect">
              <a:avLst/>
            </a:prstGeom>
            <a:solidFill>
              <a:schemeClr val="accent1"/>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Exporter / Consignor</a:t>
              </a:r>
            </a:p>
          </p:txBody>
        </p:sp>
        <p:pic>
          <p:nvPicPr>
            <p:cNvPr id="59" name="Picture 58">
              <a:extLst>
                <a:ext uri="{FF2B5EF4-FFF2-40B4-BE49-F238E27FC236}">
                  <a16:creationId xmlns:a16="http://schemas.microsoft.com/office/drawing/2014/main" id="{2E0F01A1-99A9-4713-97F7-EB2E2EA3E6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40110" y="1760178"/>
              <a:ext cx="566244" cy="380583"/>
            </a:xfrm>
            <a:prstGeom prst="rect">
              <a:avLst/>
            </a:prstGeom>
            <a:solidFill>
              <a:schemeClr val="tx1">
                <a:lumMod val="50000"/>
                <a:lumOff val="50000"/>
              </a:schemeClr>
            </a:solidFill>
          </p:spPr>
        </p:pic>
        <p:cxnSp>
          <p:nvCxnSpPr>
            <p:cNvPr id="60" name="Straight Connector 59">
              <a:extLst>
                <a:ext uri="{FF2B5EF4-FFF2-40B4-BE49-F238E27FC236}">
                  <a16:creationId xmlns:a16="http://schemas.microsoft.com/office/drawing/2014/main" id="{169BABDC-B901-4836-B166-83654BB1DE98}"/>
                </a:ext>
              </a:extLst>
            </p:cNvPr>
            <p:cNvCxnSpPr/>
            <p:nvPr/>
          </p:nvCxnSpPr>
          <p:spPr>
            <a:xfrm flipV="1">
              <a:off x="3514909" y="2185165"/>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61" name="Straight Connector 60">
              <a:extLst>
                <a:ext uri="{FF2B5EF4-FFF2-40B4-BE49-F238E27FC236}">
                  <a16:creationId xmlns:a16="http://schemas.microsoft.com/office/drawing/2014/main" id="{99A6581E-9267-45A5-9556-7D7B41B0F95E}"/>
                </a:ext>
              </a:extLst>
            </p:cNvPr>
            <p:cNvCxnSpPr/>
            <p:nvPr/>
          </p:nvCxnSpPr>
          <p:spPr>
            <a:xfrm>
              <a:off x="5239895" y="1675531"/>
              <a:ext cx="3470578" cy="3835"/>
            </a:xfrm>
            <a:prstGeom prst="line">
              <a:avLst/>
            </a:prstGeom>
            <a:noFill/>
            <a:ln w="38100" cap="flat" cmpd="sng" algn="ctr">
              <a:solidFill>
                <a:schemeClr val="accent6"/>
              </a:solidFill>
              <a:prstDash val="solid"/>
            </a:ln>
            <a:effectLst/>
          </p:spPr>
        </p:cxnSp>
        <p:sp>
          <p:nvSpPr>
            <p:cNvPr id="62" name="TextBox 61">
              <a:extLst>
                <a:ext uri="{FF2B5EF4-FFF2-40B4-BE49-F238E27FC236}">
                  <a16:creationId xmlns:a16="http://schemas.microsoft.com/office/drawing/2014/main" id="{41DC24DB-E0FE-41B6-8843-B8AFF9DD81A3}"/>
                </a:ext>
              </a:extLst>
            </p:cNvPr>
            <p:cNvSpPr txBox="1"/>
            <p:nvPr/>
          </p:nvSpPr>
          <p:spPr>
            <a:xfrm>
              <a:off x="6100568" y="1286485"/>
              <a:ext cx="1925615" cy="284677"/>
            </a:xfrm>
            <a:prstGeom prst="rect">
              <a:avLst/>
            </a:prstGeom>
            <a:noFill/>
          </p:spPr>
          <p:txBody>
            <a:bodyPr wrap="square" lIns="68564" tIns="34282" rIns="68564" bIns="34282" rtlCol="0">
              <a:spAutoFit/>
            </a:bodyPr>
            <a:lstStyle/>
            <a:p>
              <a:pPr algn="ctr"/>
              <a:r>
                <a:rPr lang="en-US" sz="1400" kern="0" dirty="0">
                  <a:ea typeface="Arial"/>
                  <a:cs typeface="Helvetica Neue"/>
                  <a:sym typeface="Arial"/>
                </a:rPr>
                <a:t>Import</a:t>
              </a:r>
            </a:p>
          </p:txBody>
        </p:sp>
        <p:sp>
          <p:nvSpPr>
            <p:cNvPr id="63" name="Rectangle 62">
              <a:extLst>
                <a:ext uri="{FF2B5EF4-FFF2-40B4-BE49-F238E27FC236}">
                  <a16:creationId xmlns:a16="http://schemas.microsoft.com/office/drawing/2014/main" id="{84C3FDB3-EBCB-493D-8A08-4C09F66DB2B2}"/>
                </a:ext>
              </a:extLst>
            </p:cNvPr>
            <p:cNvSpPr/>
            <p:nvPr/>
          </p:nvSpPr>
          <p:spPr>
            <a:xfrm>
              <a:off x="6668990" y="1811997"/>
              <a:ext cx="617220" cy="359055"/>
            </a:xfrm>
            <a:prstGeom prst="rect">
              <a:avLst/>
            </a:prstGeom>
            <a:solidFill>
              <a:schemeClr val="accent6"/>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3PL Service Providers</a:t>
              </a:r>
            </a:p>
          </p:txBody>
        </p:sp>
        <p:sp>
          <p:nvSpPr>
            <p:cNvPr id="64" name="Rectangle 63">
              <a:extLst>
                <a:ext uri="{FF2B5EF4-FFF2-40B4-BE49-F238E27FC236}">
                  <a16:creationId xmlns:a16="http://schemas.microsoft.com/office/drawing/2014/main" id="{B35F4004-B0D6-4509-816C-420F48849E63}"/>
                </a:ext>
              </a:extLst>
            </p:cNvPr>
            <p:cNvSpPr/>
            <p:nvPr/>
          </p:nvSpPr>
          <p:spPr>
            <a:xfrm>
              <a:off x="8115822" y="1811997"/>
              <a:ext cx="617220" cy="359055"/>
            </a:xfrm>
            <a:prstGeom prst="rect">
              <a:avLst/>
            </a:prstGeom>
            <a:solidFill>
              <a:schemeClr val="accent6"/>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Importer / Consignee</a:t>
              </a:r>
            </a:p>
          </p:txBody>
        </p:sp>
        <p:sp>
          <p:nvSpPr>
            <p:cNvPr id="65" name="Rectangle 64">
              <a:extLst>
                <a:ext uri="{FF2B5EF4-FFF2-40B4-BE49-F238E27FC236}">
                  <a16:creationId xmlns:a16="http://schemas.microsoft.com/office/drawing/2014/main" id="{494ACC83-16D7-412B-A3FE-AC6EA4F6487D}"/>
                </a:ext>
              </a:extLst>
            </p:cNvPr>
            <p:cNvSpPr/>
            <p:nvPr/>
          </p:nvSpPr>
          <p:spPr>
            <a:xfrm>
              <a:off x="7392407" y="1811997"/>
              <a:ext cx="617220" cy="359055"/>
            </a:xfrm>
            <a:prstGeom prst="rect">
              <a:avLst/>
            </a:prstGeom>
            <a:solidFill>
              <a:schemeClr val="accent6"/>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Inland Transportation</a:t>
              </a:r>
            </a:p>
          </p:txBody>
        </p:sp>
        <p:sp>
          <p:nvSpPr>
            <p:cNvPr id="66" name="Rectangle 65">
              <a:extLst>
                <a:ext uri="{FF2B5EF4-FFF2-40B4-BE49-F238E27FC236}">
                  <a16:creationId xmlns:a16="http://schemas.microsoft.com/office/drawing/2014/main" id="{D36D2C16-D12F-4E48-A558-67F910EACC87}"/>
                </a:ext>
              </a:extLst>
            </p:cNvPr>
            <p:cNvSpPr/>
            <p:nvPr/>
          </p:nvSpPr>
          <p:spPr>
            <a:xfrm>
              <a:off x="5945574" y="1811997"/>
              <a:ext cx="617220" cy="359055"/>
            </a:xfrm>
            <a:prstGeom prst="rect">
              <a:avLst/>
            </a:prstGeom>
            <a:solidFill>
              <a:schemeClr val="accent6"/>
            </a:solidFill>
            <a:ln w="9525" cap="flat" cmpd="sng" algn="ctr">
              <a:noFill/>
              <a:prstDash val="solid"/>
            </a:ln>
            <a:effectLst/>
          </p:spPr>
          <p:txBody>
            <a:bodyPr lIns="0" tIns="34282" rIns="0" bIns="34282" rtlCol="0" anchor="ctr"/>
            <a:lstStyle/>
            <a:p>
              <a:pPr algn="ctr" defTabSz="685800">
                <a:lnSpc>
                  <a:spcPts val="900"/>
                </a:lnSpc>
                <a:defRPr/>
              </a:pPr>
              <a:r>
                <a:rPr lang="en-US" sz="675" kern="0" dirty="0">
                  <a:solidFill>
                    <a:schemeClr val="bg1"/>
                  </a:solidFill>
                  <a:ea typeface=""/>
                  <a:cs typeface="Helvetica Neue Thin"/>
                  <a:sym typeface="Arial"/>
                </a:rPr>
                <a:t>Authorities</a:t>
              </a:r>
            </a:p>
          </p:txBody>
        </p:sp>
        <p:cxnSp>
          <p:nvCxnSpPr>
            <p:cNvPr id="67" name="Straight Connector 66">
              <a:extLst>
                <a:ext uri="{FF2B5EF4-FFF2-40B4-BE49-F238E27FC236}">
                  <a16:creationId xmlns:a16="http://schemas.microsoft.com/office/drawing/2014/main" id="{72D33FFC-93FF-43E3-99A2-2C2BC605674D}"/>
                </a:ext>
              </a:extLst>
            </p:cNvPr>
            <p:cNvCxnSpPr/>
            <p:nvPr/>
          </p:nvCxnSpPr>
          <p:spPr>
            <a:xfrm flipV="1">
              <a:off x="5551698" y="2201100"/>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68" name="Straight Connector 67">
              <a:extLst>
                <a:ext uri="{FF2B5EF4-FFF2-40B4-BE49-F238E27FC236}">
                  <a16:creationId xmlns:a16="http://schemas.microsoft.com/office/drawing/2014/main" id="{E1BA1ED4-BF0B-4B5A-A46F-2C2A4296EE23}"/>
                </a:ext>
              </a:extLst>
            </p:cNvPr>
            <p:cNvCxnSpPr/>
            <p:nvPr/>
          </p:nvCxnSpPr>
          <p:spPr>
            <a:xfrm flipV="1">
              <a:off x="6267156" y="2201100"/>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69" name="Straight Connector 68">
              <a:extLst>
                <a:ext uri="{FF2B5EF4-FFF2-40B4-BE49-F238E27FC236}">
                  <a16:creationId xmlns:a16="http://schemas.microsoft.com/office/drawing/2014/main" id="{44A03507-E7C7-47A4-9828-F877D5A4A739}"/>
                </a:ext>
              </a:extLst>
            </p:cNvPr>
            <p:cNvCxnSpPr/>
            <p:nvPr/>
          </p:nvCxnSpPr>
          <p:spPr>
            <a:xfrm flipV="1">
              <a:off x="6982614" y="2201100"/>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cxnSp>
          <p:nvCxnSpPr>
            <p:cNvPr id="70" name="Straight Connector 69">
              <a:extLst>
                <a:ext uri="{FF2B5EF4-FFF2-40B4-BE49-F238E27FC236}">
                  <a16:creationId xmlns:a16="http://schemas.microsoft.com/office/drawing/2014/main" id="{1BB2513A-E81D-40B8-AD7C-88B4427EAC31}"/>
                </a:ext>
              </a:extLst>
            </p:cNvPr>
            <p:cNvCxnSpPr/>
            <p:nvPr/>
          </p:nvCxnSpPr>
          <p:spPr>
            <a:xfrm flipV="1">
              <a:off x="7698072" y="2201100"/>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sp>
          <p:nvSpPr>
            <p:cNvPr id="71" name="Rectangle 70">
              <a:extLst>
                <a:ext uri="{FF2B5EF4-FFF2-40B4-BE49-F238E27FC236}">
                  <a16:creationId xmlns:a16="http://schemas.microsoft.com/office/drawing/2014/main" id="{DA6DEF1E-DB2E-42F4-A60C-A9A7F6942FCF}"/>
                </a:ext>
              </a:extLst>
            </p:cNvPr>
            <p:cNvSpPr/>
            <p:nvPr/>
          </p:nvSpPr>
          <p:spPr>
            <a:xfrm>
              <a:off x="5222158" y="1811997"/>
              <a:ext cx="617220" cy="359055"/>
            </a:xfrm>
            <a:prstGeom prst="rect">
              <a:avLst/>
            </a:prstGeom>
            <a:solidFill>
              <a:schemeClr val="accent6"/>
            </a:solidFill>
            <a:ln w="9525" cap="flat" cmpd="sng" algn="ctr">
              <a:noFill/>
              <a:prstDash val="solid"/>
            </a:ln>
            <a:effectLst/>
          </p:spPr>
          <p:txBody>
            <a:bodyPr lIns="0" tIns="34282" rIns="0" bIns="34282" rtlCol="0" anchor="ctr"/>
            <a:lstStyle/>
            <a:p>
              <a:pPr algn="ctr" defTabSz="685800">
                <a:defRPr/>
              </a:pPr>
              <a:r>
                <a:rPr lang="en-US" sz="675" kern="0" dirty="0">
                  <a:solidFill>
                    <a:schemeClr val="bg1"/>
                  </a:solidFill>
                  <a:ea typeface=""/>
                  <a:cs typeface="Helvetica Neue Thin"/>
                  <a:sym typeface="Arial"/>
                </a:rPr>
                <a:t>Port / Terminal</a:t>
              </a:r>
            </a:p>
          </p:txBody>
        </p:sp>
        <p:cxnSp>
          <p:nvCxnSpPr>
            <p:cNvPr id="72" name="Straight Connector 71">
              <a:extLst>
                <a:ext uri="{FF2B5EF4-FFF2-40B4-BE49-F238E27FC236}">
                  <a16:creationId xmlns:a16="http://schemas.microsoft.com/office/drawing/2014/main" id="{32270CE4-CAA2-4031-A699-C202B980CDFC}"/>
                </a:ext>
              </a:extLst>
            </p:cNvPr>
            <p:cNvCxnSpPr/>
            <p:nvPr/>
          </p:nvCxnSpPr>
          <p:spPr>
            <a:xfrm flipV="1">
              <a:off x="8413529" y="2201100"/>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sp>
          <p:nvSpPr>
            <p:cNvPr id="73" name="Rectangle 72">
              <a:extLst>
                <a:ext uri="{FF2B5EF4-FFF2-40B4-BE49-F238E27FC236}">
                  <a16:creationId xmlns:a16="http://schemas.microsoft.com/office/drawing/2014/main" id="{F069DF1E-8B67-44E9-9695-349C2D58EEE7}"/>
                </a:ext>
              </a:extLst>
            </p:cNvPr>
            <p:cNvSpPr/>
            <p:nvPr/>
          </p:nvSpPr>
          <p:spPr bwMode="auto">
            <a:xfrm>
              <a:off x="493220" y="2588281"/>
              <a:ext cx="8057395" cy="1496195"/>
            </a:xfrm>
            <a:prstGeom prst="rect">
              <a:avLst/>
            </a:prstGeom>
            <a:solidFill>
              <a:schemeClr val="bg1"/>
            </a:solidFill>
            <a:ln w="12700">
              <a:solidFill>
                <a:schemeClr val="tx1"/>
              </a:solidFill>
              <a:prstDash val="dash"/>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68580" tIns="34290" rIns="68580" bIns="0" numCol="1" rtlCol="0" anchor="t" anchorCtr="1" compatLnSpc="1">
              <a:prstTxWarp prst="textNoShape">
                <a:avLst/>
              </a:prstTxWarp>
            </a:bodyPr>
            <a:lstStyle/>
            <a:p>
              <a:pPr algn="ctr" defTabSz="685800" fontAlgn="base">
                <a:lnSpc>
                  <a:spcPct val="90000"/>
                </a:lnSpc>
                <a:spcBef>
                  <a:spcPct val="0"/>
                </a:spcBef>
                <a:spcAft>
                  <a:spcPct val="0"/>
                </a:spcAft>
              </a:pPr>
              <a:endParaRPr lang="en-US" sz="400" b="1" dirty="0">
                <a:solidFill>
                  <a:schemeClr val="accent1"/>
                </a:solidFill>
                <a:ea typeface="ＭＳ Ｐゴシック" charset="0"/>
                <a:cs typeface="Calibri" pitchFamily="34" charset="0"/>
              </a:endParaRPr>
            </a:p>
            <a:p>
              <a:pPr algn="ctr" defTabSz="685800" fontAlgn="base">
                <a:lnSpc>
                  <a:spcPct val="90000"/>
                </a:lnSpc>
                <a:spcBef>
                  <a:spcPct val="0"/>
                </a:spcBef>
                <a:spcAft>
                  <a:spcPct val="0"/>
                </a:spcAft>
              </a:pPr>
              <a:r>
                <a:rPr lang="en-US" sz="1200" b="1" dirty="0">
                  <a:solidFill>
                    <a:srgbClr val="FF0000"/>
                  </a:solidFill>
                  <a:ea typeface="ＭＳ Ｐゴシック" charset="0"/>
                  <a:cs typeface="Calibri" pitchFamily="34" charset="0"/>
                </a:rPr>
                <a:t>Shipping Information Pipeline</a:t>
              </a:r>
            </a:p>
          </p:txBody>
        </p:sp>
        <p:grpSp>
          <p:nvGrpSpPr>
            <p:cNvPr id="74" name="Group 73">
              <a:extLst>
                <a:ext uri="{FF2B5EF4-FFF2-40B4-BE49-F238E27FC236}">
                  <a16:creationId xmlns:a16="http://schemas.microsoft.com/office/drawing/2014/main" id="{BE1AD4DD-2C2F-4822-8AF2-8A2D5D051963}"/>
                </a:ext>
              </a:extLst>
            </p:cNvPr>
            <p:cNvGrpSpPr/>
            <p:nvPr/>
          </p:nvGrpSpPr>
          <p:grpSpPr>
            <a:xfrm>
              <a:off x="3420494" y="4907371"/>
              <a:ext cx="667392" cy="443923"/>
              <a:chOff x="5650741" y="5008505"/>
              <a:chExt cx="889856" cy="443922"/>
            </a:xfrm>
          </p:grpSpPr>
          <p:grpSp>
            <p:nvGrpSpPr>
              <p:cNvPr id="75" name="Group 74">
                <a:extLst>
                  <a:ext uri="{FF2B5EF4-FFF2-40B4-BE49-F238E27FC236}">
                    <a16:creationId xmlns:a16="http://schemas.microsoft.com/office/drawing/2014/main" id="{3D779F64-9F3E-47FC-8CD1-064D8FAAFB6A}"/>
                  </a:ext>
                </a:extLst>
              </p:cNvPr>
              <p:cNvGrpSpPr/>
              <p:nvPr/>
            </p:nvGrpSpPr>
            <p:grpSpPr>
              <a:xfrm>
                <a:off x="5968721" y="5008505"/>
                <a:ext cx="253896" cy="199070"/>
                <a:chOff x="6409795" y="1785418"/>
                <a:chExt cx="320376" cy="199429"/>
              </a:xfrm>
            </p:grpSpPr>
            <p:sp>
              <p:nvSpPr>
                <p:cNvPr id="77" name="Rounded Rectangle 69">
                  <a:extLst>
                    <a:ext uri="{FF2B5EF4-FFF2-40B4-BE49-F238E27FC236}">
                      <a16:creationId xmlns:a16="http://schemas.microsoft.com/office/drawing/2014/main" id="{B5998FA2-5673-4AB0-94F4-1676FDA6FC6C}"/>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78" name="Rounded Rectangle 70">
                  <a:extLst>
                    <a:ext uri="{FF2B5EF4-FFF2-40B4-BE49-F238E27FC236}">
                      <a16:creationId xmlns:a16="http://schemas.microsoft.com/office/drawing/2014/main" id="{FCA6AFB7-C657-4502-8652-3FA62832EA1E}"/>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79" name="Rounded Rectangle 71">
                  <a:extLst>
                    <a:ext uri="{FF2B5EF4-FFF2-40B4-BE49-F238E27FC236}">
                      <a16:creationId xmlns:a16="http://schemas.microsoft.com/office/drawing/2014/main" id="{FBEAC8CD-998E-407E-822F-D41BAA2E0BFF}"/>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80" name="Rounded Rectangle 72">
                  <a:extLst>
                    <a:ext uri="{FF2B5EF4-FFF2-40B4-BE49-F238E27FC236}">
                      <a16:creationId xmlns:a16="http://schemas.microsoft.com/office/drawing/2014/main" id="{8BD4057E-D6F5-4910-B22E-AFF9EED14D31}"/>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81" name="Rounded Rectangle 73">
                  <a:extLst>
                    <a:ext uri="{FF2B5EF4-FFF2-40B4-BE49-F238E27FC236}">
                      <a16:creationId xmlns:a16="http://schemas.microsoft.com/office/drawing/2014/main" id="{0EA6745C-CDC1-4E20-93A0-3222FBBFE350}"/>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76" name="TextBox 75">
                <a:extLst>
                  <a:ext uri="{FF2B5EF4-FFF2-40B4-BE49-F238E27FC236}">
                    <a16:creationId xmlns:a16="http://schemas.microsoft.com/office/drawing/2014/main" id="{F813C8E1-5FF0-4AED-B55A-7AB8AFC7882C}"/>
                  </a:ext>
                </a:extLst>
              </p:cNvPr>
              <p:cNvSpPr txBox="1"/>
              <p:nvPr/>
            </p:nvSpPr>
            <p:spPr>
              <a:xfrm>
                <a:off x="5650741" y="5198527"/>
                <a:ext cx="889856"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Certificate of Origin</a:t>
                </a:r>
              </a:p>
            </p:txBody>
          </p:sp>
        </p:grpSp>
        <p:grpSp>
          <p:nvGrpSpPr>
            <p:cNvPr id="82" name="Group 81">
              <a:extLst>
                <a:ext uri="{FF2B5EF4-FFF2-40B4-BE49-F238E27FC236}">
                  <a16:creationId xmlns:a16="http://schemas.microsoft.com/office/drawing/2014/main" id="{B86112A4-220A-4FAD-8739-F3085A1DF3E2}"/>
                </a:ext>
              </a:extLst>
            </p:cNvPr>
            <p:cNvGrpSpPr/>
            <p:nvPr/>
          </p:nvGrpSpPr>
          <p:grpSpPr>
            <a:xfrm>
              <a:off x="5211520" y="4943562"/>
              <a:ext cx="774044" cy="427355"/>
              <a:chOff x="8421232" y="5224176"/>
              <a:chExt cx="1032058" cy="427355"/>
            </a:xfrm>
          </p:grpSpPr>
          <p:grpSp>
            <p:nvGrpSpPr>
              <p:cNvPr id="83" name="Group 82">
                <a:extLst>
                  <a:ext uri="{FF2B5EF4-FFF2-40B4-BE49-F238E27FC236}">
                    <a16:creationId xmlns:a16="http://schemas.microsoft.com/office/drawing/2014/main" id="{4E6938E8-C61C-4A8A-A439-0F60A1A14EA0}"/>
                  </a:ext>
                </a:extLst>
              </p:cNvPr>
              <p:cNvGrpSpPr/>
              <p:nvPr/>
            </p:nvGrpSpPr>
            <p:grpSpPr>
              <a:xfrm>
                <a:off x="8810313" y="5224176"/>
                <a:ext cx="253896" cy="199070"/>
                <a:chOff x="6409795" y="1785418"/>
                <a:chExt cx="320376" cy="199429"/>
              </a:xfrm>
            </p:grpSpPr>
            <p:sp>
              <p:nvSpPr>
                <p:cNvPr id="85" name="Rounded Rectangle 76">
                  <a:extLst>
                    <a:ext uri="{FF2B5EF4-FFF2-40B4-BE49-F238E27FC236}">
                      <a16:creationId xmlns:a16="http://schemas.microsoft.com/office/drawing/2014/main" id="{E345E8D4-F118-40A1-B1E3-56E1D1F74C75}"/>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86" name="Rounded Rectangle 77">
                  <a:extLst>
                    <a:ext uri="{FF2B5EF4-FFF2-40B4-BE49-F238E27FC236}">
                      <a16:creationId xmlns:a16="http://schemas.microsoft.com/office/drawing/2014/main" id="{EE82544A-2359-4BD1-9C05-EB5315CE959A}"/>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87" name="Rounded Rectangle 78">
                  <a:extLst>
                    <a:ext uri="{FF2B5EF4-FFF2-40B4-BE49-F238E27FC236}">
                      <a16:creationId xmlns:a16="http://schemas.microsoft.com/office/drawing/2014/main" id="{26540F01-F43E-456D-B2EA-7133A921B4BE}"/>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88" name="Rounded Rectangle 79">
                  <a:extLst>
                    <a:ext uri="{FF2B5EF4-FFF2-40B4-BE49-F238E27FC236}">
                      <a16:creationId xmlns:a16="http://schemas.microsoft.com/office/drawing/2014/main" id="{4AAB0EE4-FB86-43CA-9DB5-04316CC40209}"/>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89" name="Rounded Rectangle 80">
                  <a:extLst>
                    <a:ext uri="{FF2B5EF4-FFF2-40B4-BE49-F238E27FC236}">
                      <a16:creationId xmlns:a16="http://schemas.microsoft.com/office/drawing/2014/main" id="{851B9E6D-2ED8-43D9-9B23-20D822E31ABE}"/>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84" name="TextBox 83">
                <a:extLst>
                  <a:ext uri="{FF2B5EF4-FFF2-40B4-BE49-F238E27FC236}">
                    <a16:creationId xmlns:a16="http://schemas.microsoft.com/office/drawing/2014/main" id="{8C8FD1E2-C221-495C-AD9C-7C5059DFDE44}"/>
                  </a:ext>
                </a:extLst>
              </p:cNvPr>
              <p:cNvSpPr txBox="1"/>
              <p:nvPr/>
            </p:nvSpPr>
            <p:spPr>
              <a:xfrm>
                <a:off x="8421232" y="5397631"/>
                <a:ext cx="1032058"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Dangerous Goods Declaration</a:t>
                </a:r>
              </a:p>
            </p:txBody>
          </p:sp>
        </p:grpSp>
        <p:grpSp>
          <p:nvGrpSpPr>
            <p:cNvPr id="90" name="Group 89">
              <a:extLst>
                <a:ext uri="{FF2B5EF4-FFF2-40B4-BE49-F238E27FC236}">
                  <a16:creationId xmlns:a16="http://schemas.microsoft.com/office/drawing/2014/main" id="{22B163B3-D71E-4EC2-8B06-173F8C07139F}"/>
                </a:ext>
              </a:extLst>
            </p:cNvPr>
            <p:cNvGrpSpPr/>
            <p:nvPr/>
          </p:nvGrpSpPr>
          <p:grpSpPr>
            <a:xfrm>
              <a:off x="4328838" y="4971470"/>
              <a:ext cx="591414" cy="324426"/>
              <a:chOff x="7609515" y="5361165"/>
              <a:chExt cx="788552" cy="324425"/>
            </a:xfrm>
          </p:grpSpPr>
          <p:grpSp>
            <p:nvGrpSpPr>
              <p:cNvPr id="91" name="Group 90">
                <a:extLst>
                  <a:ext uri="{FF2B5EF4-FFF2-40B4-BE49-F238E27FC236}">
                    <a16:creationId xmlns:a16="http://schemas.microsoft.com/office/drawing/2014/main" id="{A083675F-DC17-4753-A37C-F018CFEEF1E8}"/>
                  </a:ext>
                </a:extLst>
              </p:cNvPr>
              <p:cNvGrpSpPr/>
              <p:nvPr/>
            </p:nvGrpSpPr>
            <p:grpSpPr>
              <a:xfrm>
                <a:off x="7876843" y="5361165"/>
                <a:ext cx="253896" cy="199070"/>
                <a:chOff x="6409795" y="1785418"/>
                <a:chExt cx="320376" cy="199429"/>
              </a:xfrm>
            </p:grpSpPr>
            <p:sp>
              <p:nvSpPr>
                <p:cNvPr id="93" name="Rounded Rectangle 83">
                  <a:extLst>
                    <a:ext uri="{FF2B5EF4-FFF2-40B4-BE49-F238E27FC236}">
                      <a16:creationId xmlns:a16="http://schemas.microsoft.com/office/drawing/2014/main" id="{C7C99A6C-3079-4B7C-B4A1-F116C62D9298}"/>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94" name="Rounded Rectangle 84">
                  <a:extLst>
                    <a:ext uri="{FF2B5EF4-FFF2-40B4-BE49-F238E27FC236}">
                      <a16:creationId xmlns:a16="http://schemas.microsoft.com/office/drawing/2014/main" id="{D666EAC9-D6B8-4685-8A3B-D0D444B91733}"/>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95" name="Rounded Rectangle 85">
                  <a:extLst>
                    <a:ext uri="{FF2B5EF4-FFF2-40B4-BE49-F238E27FC236}">
                      <a16:creationId xmlns:a16="http://schemas.microsoft.com/office/drawing/2014/main" id="{54741AE0-5C14-4954-B9A9-AC646CDFB453}"/>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96" name="Rounded Rectangle 86">
                  <a:extLst>
                    <a:ext uri="{FF2B5EF4-FFF2-40B4-BE49-F238E27FC236}">
                      <a16:creationId xmlns:a16="http://schemas.microsoft.com/office/drawing/2014/main" id="{286CA380-504C-425B-8097-DC4E43DCB653}"/>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97" name="Rounded Rectangle 87">
                  <a:extLst>
                    <a:ext uri="{FF2B5EF4-FFF2-40B4-BE49-F238E27FC236}">
                      <a16:creationId xmlns:a16="http://schemas.microsoft.com/office/drawing/2014/main" id="{23527C3C-7462-4FBF-BBD5-4033DC365537}"/>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92" name="TextBox 91">
                <a:extLst>
                  <a:ext uri="{FF2B5EF4-FFF2-40B4-BE49-F238E27FC236}">
                    <a16:creationId xmlns:a16="http://schemas.microsoft.com/office/drawing/2014/main" id="{05689255-49DF-41F6-8588-5BBB137830F7}"/>
                  </a:ext>
                </a:extLst>
              </p:cNvPr>
              <p:cNvSpPr txBox="1"/>
              <p:nvPr/>
            </p:nvSpPr>
            <p:spPr>
              <a:xfrm>
                <a:off x="7609515" y="5524023"/>
                <a:ext cx="788552" cy="161567"/>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ISF</a:t>
                </a:r>
              </a:p>
            </p:txBody>
          </p:sp>
        </p:grpSp>
        <p:cxnSp>
          <p:nvCxnSpPr>
            <p:cNvPr id="98" name="Straight Arrow Connector 97">
              <a:extLst>
                <a:ext uri="{FF2B5EF4-FFF2-40B4-BE49-F238E27FC236}">
                  <a16:creationId xmlns:a16="http://schemas.microsoft.com/office/drawing/2014/main" id="{80521195-F7ED-4004-8E25-0C2CF59C81CB}"/>
                </a:ext>
              </a:extLst>
            </p:cNvPr>
            <p:cNvCxnSpPr/>
            <p:nvPr/>
          </p:nvCxnSpPr>
          <p:spPr>
            <a:xfrm>
              <a:off x="623307" y="3008979"/>
              <a:ext cx="7839256"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2267B1E-CF88-4782-81B6-1C0B0E444DCA}"/>
                </a:ext>
              </a:extLst>
            </p:cNvPr>
            <p:cNvSpPr txBox="1"/>
            <p:nvPr/>
          </p:nvSpPr>
          <p:spPr>
            <a:xfrm>
              <a:off x="476798" y="2594819"/>
              <a:ext cx="2225789" cy="173124"/>
            </a:xfrm>
            <a:prstGeom prst="rect">
              <a:avLst/>
            </a:prstGeom>
            <a:noFill/>
          </p:spPr>
          <p:txBody>
            <a:bodyPr wrap="square" rtlCol="0">
              <a:spAutoFit/>
            </a:bodyPr>
            <a:lstStyle/>
            <a:p>
              <a:pPr>
                <a:spcBef>
                  <a:spcPts val="45"/>
                </a:spcBef>
                <a:buClr>
                  <a:schemeClr val="tx1"/>
                </a:buClr>
              </a:pPr>
              <a:r>
                <a:rPr lang="en-US" sz="525" i="1" dirty="0">
                  <a:cs typeface="ＭＳ Ｐゴシック" charset="0"/>
                </a:rPr>
                <a:t>Not exhaustive list of Events tracked by platform</a:t>
              </a:r>
            </a:p>
          </p:txBody>
        </p:sp>
        <p:sp>
          <p:nvSpPr>
            <p:cNvPr id="100" name="TextBox 99">
              <a:extLst>
                <a:ext uri="{FF2B5EF4-FFF2-40B4-BE49-F238E27FC236}">
                  <a16:creationId xmlns:a16="http://schemas.microsoft.com/office/drawing/2014/main" id="{B3AA1FC8-42D3-417D-B435-EBB739A4D7C1}"/>
                </a:ext>
              </a:extLst>
            </p:cNvPr>
            <p:cNvSpPr txBox="1"/>
            <p:nvPr/>
          </p:nvSpPr>
          <p:spPr>
            <a:xfrm>
              <a:off x="467029" y="4182475"/>
              <a:ext cx="3047879" cy="253916"/>
            </a:xfrm>
            <a:prstGeom prst="rect">
              <a:avLst/>
            </a:prstGeom>
            <a:noFill/>
          </p:spPr>
          <p:txBody>
            <a:bodyPr wrap="square" rtlCol="0">
              <a:spAutoFit/>
            </a:bodyPr>
            <a:lstStyle/>
            <a:p>
              <a:pPr>
                <a:spcBef>
                  <a:spcPts val="45"/>
                </a:spcBef>
                <a:buClr>
                  <a:schemeClr val="tx1"/>
                </a:buClr>
              </a:pPr>
              <a:r>
                <a:rPr lang="en-US" sz="525" i="1" dirty="0">
                  <a:cs typeface="ＭＳ Ｐゴシック" charset="0"/>
                </a:rPr>
                <a:t>Note: representative only; not all documents require Paperless Trade nor is this an exhaustive set of documents that could be processed by Paperless Trade</a:t>
              </a:r>
            </a:p>
          </p:txBody>
        </p:sp>
        <p:cxnSp>
          <p:nvCxnSpPr>
            <p:cNvPr id="101" name="Straight Connector 100">
              <a:extLst>
                <a:ext uri="{FF2B5EF4-FFF2-40B4-BE49-F238E27FC236}">
                  <a16:creationId xmlns:a16="http://schemas.microsoft.com/office/drawing/2014/main" id="{6DCCE09F-66DA-485E-8774-7D7863AD1BA9}"/>
                </a:ext>
              </a:extLst>
            </p:cNvPr>
            <p:cNvCxnSpPr/>
            <p:nvPr/>
          </p:nvCxnSpPr>
          <p:spPr>
            <a:xfrm flipV="1">
              <a:off x="4594590" y="2171051"/>
              <a:ext cx="0" cy="195803"/>
            </a:xfrm>
            <a:prstGeom prst="line">
              <a:avLst/>
            </a:prstGeom>
            <a:noFill/>
            <a:ln w="12700" cap="flat" cmpd="sng" algn="ctr">
              <a:solidFill>
                <a:schemeClr val="bg2"/>
              </a:solidFill>
              <a:prstDash val="solid"/>
              <a:headEnd type="oval"/>
              <a:tailEnd type="oval"/>
            </a:ln>
            <a:effectLst>
              <a:outerShdw blurRad="50800" dist="12700" dir="240000" sx="23000" sy="23000" algn="ctr" rotWithShape="0">
                <a:srgbClr val="000000">
                  <a:lumMod val="65000"/>
                  <a:lumOff val="35000"/>
                </a:srgbClr>
              </a:outerShdw>
            </a:effectLst>
          </p:spPr>
        </p:cxnSp>
        <p:grpSp>
          <p:nvGrpSpPr>
            <p:cNvPr id="102" name="Group 101">
              <a:extLst>
                <a:ext uri="{FF2B5EF4-FFF2-40B4-BE49-F238E27FC236}">
                  <a16:creationId xmlns:a16="http://schemas.microsoft.com/office/drawing/2014/main" id="{9F088248-A379-474C-9DF8-E38312CA6E40}"/>
                </a:ext>
              </a:extLst>
            </p:cNvPr>
            <p:cNvGrpSpPr/>
            <p:nvPr/>
          </p:nvGrpSpPr>
          <p:grpSpPr>
            <a:xfrm>
              <a:off x="2653233" y="4884348"/>
              <a:ext cx="562191" cy="445384"/>
              <a:chOff x="4165545" y="5350637"/>
              <a:chExt cx="749588" cy="445384"/>
            </a:xfrm>
          </p:grpSpPr>
          <p:grpSp>
            <p:nvGrpSpPr>
              <p:cNvPr id="103" name="Group 102">
                <a:extLst>
                  <a:ext uri="{FF2B5EF4-FFF2-40B4-BE49-F238E27FC236}">
                    <a16:creationId xmlns:a16="http://schemas.microsoft.com/office/drawing/2014/main" id="{BCD742A4-701F-467F-AEAE-18658AA3E4D7}"/>
                  </a:ext>
                </a:extLst>
              </p:cNvPr>
              <p:cNvGrpSpPr/>
              <p:nvPr/>
            </p:nvGrpSpPr>
            <p:grpSpPr>
              <a:xfrm>
                <a:off x="4413391" y="5350637"/>
                <a:ext cx="253896" cy="199070"/>
                <a:chOff x="6409795" y="1785418"/>
                <a:chExt cx="320376" cy="199429"/>
              </a:xfrm>
            </p:grpSpPr>
            <p:sp>
              <p:nvSpPr>
                <p:cNvPr id="105" name="Rounded Rectangle 148">
                  <a:extLst>
                    <a:ext uri="{FF2B5EF4-FFF2-40B4-BE49-F238E27FC236}">
                      <a16:creationId xmlns:a16="http://schemas.microsoft.com/office/drawing/2014/main" id="{D33A20A8-44A8-494B-9B71-37955152DC23}"/>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06" name="Rounded Rectangle 149">
                  <a:extLst>
                    <a:ext uri="{FF2B5EF4-FFF2-40B4-BE49-F238E27FC236}">
                      <a16:creationId xmlns:a16="http://schemas.microsoft.com/office/drawing/2014/main" id="{5B38EE6B-0869-42AA-B213-4D195FAE6604}"/>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07" name="Rounded Rectangle 150">
                  <a:extLst>
                    <a:ext uri="{FF2B5EF4-FFF2-40B4-BE49-F238E27FC236}">
                      <a16:creationId xmlns:a16="http://schemas.microsoft.com/office/drawing/2014/main" id="{50405BA4-9823-4482-8F1A-539B72F13E99}"/>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08" name="Rounded Rectangle 151">
                  <a:extLst>
                    <a:ext uri="{FF2B5EF4-FFF2-40B4-BE49-F238E27FC236}">
                      <a16:creationId xmlns:a16="http://schemas.microsoft.com/office/drawing/2014/main" id="{E6D1ECB3-75E9-444E-9547-D461E5D2C8F3}"/>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09" name="Rounded Rectangle 152">
                  <a:extLst>
                    <a:ext uri="{FF2B5EF4-FFF2-40B4-BE49-F238E27FC236}">
                      <a16:creationId xmlns:a16="http://schemas.microsoft.com/office/drawing/2014/main" id="{6966694A-00FC-4C7C-946F-D69714823AAB}"/>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104" name="TextBox 103">
                <a:extLst>
                  <a:ext uri="{FF2B5EF4-FFF2-40B4-BE49-F238E27FC236}">
                    <a16:creationId xmlns:a16="http://schemas.microsoft.com/office/drawing/2014/main" id="{00857FD0-A7CE-4624-8B5F-B078696965AC}"/>
                  </a:ext>
                </a:extLst>
              </p:cNvPr>
              <p:cNvSpPr txBox="1"/>
              <p:nvPr/>
            </p:nvSpPr>
            <p:spPr>
              <a:xfrm>
                <a:off x="4165545" y="5542121"/>
                <a:ext cx="749588"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Advance declaration</a:t>
                </a:r>
              </a:p>
            </p:txBody>
          </p:sp>
        </p:grpSp>
        <p:grpSp>
          <p:nvGrpSpPr>
            <p:cNvPr id="110" name="Group 109">
              <a:extLst>
                <a:ext uri="{FF2B5EF4-FFF2-40B4-BE49-F238E27FC236}">
                  <a16:creationId xmlns:a16="http://schemas.microsoft.com/office/drawing/2014/main" id="{6647ACA0-73E2-438C-B828-8575792C4B3F}"/>
                </a:ext>
              </a:extLst>
            </p:cNvPr>
            <p:cNvGrpSpPr/>
            <p:nvPr/>
          </p:nvGrpSpPr>
          <p:grpSpPr>
            <a:xfrm>
              <a:off x="6170974" y="4946173"/>
              <a:ext cx="535456" cy="434874"/>
              <a:chOff x="8874832" y="5397343"/>
              <a:chExt cx="713941" cy="434873"/>
            </a:xfrm>
          </p:grpSpPr>
          <p:grpSp>
            <p:nvGrpSpPr>
              <p:cNvPr id="111" name="Group 110">
                <a:extLst>
                  <a:ext uri="{FF2B5EF4-FFF2-40B4-BE49-F238E27FC236}">
                    <a16:creationId xmlns:a16="http://schemas.microsoft.com/office/drawing/2014/main" id="{B3A3CDC6-6B71-47A7-80D9-DCF6771559ED}"/>
                  </a:ext>
                </a:extLst>
              </p:cNvPr>
              <p:cNvGrpSpPr/>
              <p:nvPr/>
            </p:nvGrpSpPr>
            <p:grpSpPr>
              <a:xfrm>
                <a:off x="9104854" y="5397343"/>
                <a:ext cx="253896" cy="199070"/>
                <a:chOff x="6409795" y="1785418"/>
                <a:chExt cx="320376" cy="199429"/>
              </a:xfrm>
            </p:grpSpPr>
            <p:sp>
              <p:nvSpPr>
                <p:cNvPr id="113" name="Rounded Rectangle 155">
                  <a:extLst>
                    <a:ext uri="{FF2B5EF4-FFF2-40B4-BE49-F238E27FC236}">
                      <a16:creationId xmlns:a16="http://schemas.microsoft.com/office/drawing/2014/main" id="{C73F70E7-A6AC-49E3-B487-16A4FE77D6BD}"/>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14" name="Rounded Rectangle 156">
                  <a:extLst>
                    <a:ext uri="{FF2B5EF4-FFF2-40B4-BE49-F238E27FC236}">
                      <a16:creationId xmlns:a16="http://schemas.microsoft.com/office/drawing/2014/main" id="{BFB84192-DE01-4221-B6C5-096BD0AFAA79}"/>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15" name="Rounded Rectangle 157">
                  <a:extLst>
                    <a:ext uri="{FF2B5EF4-FFF2-40B4-BE49-F238E27FC236}">
                      <a16:creationId xmlns:a16="http://schemas.microsoft.com/office/drawing/2014/main" id="{B3296008-1F3E-4229-B8E1-285726B83A9A}"/>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16" name="Rounded Rectangle 158">
                  <a:extLst>
                    <a:ext uri="{FF2B5EF4-FFF2-40B4-BE49-F238E27FC236}">
                      <a16:creationId xmlns:a16="http://schemas.microsoft.com/office/drawing/2014/main" id="{AE5648A3-362C-4C69-9E88-C1C3B14EF8A2}"/>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17" name="Rounded Rectangle 159">
                  <a:extLst>
                    <a:ext uri="{FF2B5EF4-FFF2-40B4-BE49-F238E27FC236}">
                      <a16:creationId xmlns:a16="http://schemas.microsoft.com/office/drawing/2014/main" id="{1DBA1732-930B-463E-AFDE-CBDA63E0529E}"/>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112" name="TextBox 111">
                <a:extLst>
                  <a:ext uri="{FF2B5EF4-FFF2-40B4-BE49-F238E27FC236}">
                    <a16:creationId xmlns:a16="http://schemas.microsoft.com/office/drawing/2014/main" id="{70198537-4310-4C89-8AC1-7502978338F6}"/>
                  </a:ext>
                </a:extLst>
              </p:cNvPr>
              <p:cNvSpPr txBox="1"/>
              <p:nvPr/>
            </p:nvSpPr>
            <p:spPr>
              <a:xfrm>
                <a:off x="8874832" y="5578316"/>
                <a:ext cx="713941"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Customs Clearance</a:t>
                </a:r>
              </a:p>
            </p:txBody>
          </p:sp>
        </p:grpSp>
        <p:grpSp>
          <p:nvGrpSpPr>
            <p:cNvPr id="118" name="Group 117">
              <a:extLst>
                <a:ext uri="{FF2B5EF4-FFF2-40B4-BE49-F238E27FC236}">
                  <a16:creationId xmlns:a16="http://schemas.microsoft.com/office/drawing/2014/main" id="{CE9673D0-140A-4ED1-87C0-E0C170D9B798}"/>
                </a:ext>
              </a:extLst>
            </p:cNvPr>
            <p:cNvGrpSpPr/>
            <p:nvPr/>
          </p:nvGrpSpPr>
          <p:grpSpPr>
            <a:xfrm>
              <a:off x="4773458" y="4551538"/>
              <a:ext cx="679297" cy="527205"/>
              <a:chOff x="7424349" y="4870144"/>
              <a:chExt cx="905729" cy="527204"/>
            </a:xfrm>
          </p:grpSpPr>
          <p:grpSp>
            <p:nvGrpSpPr>
              <p:cNvPr id="119" name="Group 118">
                <a:extLst>
                  <a:ext uri="{FF2B5EF4-FFF2-40B4-BE49-F238E27FC236}">
                    <a16:creationId xmlns:a16="http://schemas.microsoft.com/office/drawing/2014/main" id="{A1F9FDF4-BF2C-42AB-9350-130109B148E3}"/>
                  </a:ext>
                </a:extLst>
              </p:cNvPr>
              <p:cNvGrpSpPr/>
              <p:nvPr/>
            </p:nvGrpSpPr>
            <p:grpSpPr>
              <a:xfrm>
                <a:off x="7753938" y="4870144"/>
                <a:ext cx="246551" cy="199070"/>
                <a:chOff x="6409795" y="1785418"/>
                <a:chExt cx="320376" cy="199429"/>
              </a:xfrm>
            </p:grpSpPr>
            <p:sp>
              <p:nvSpPr>
                <p:cNvPr id="121" name="Rounded Rectangle 177">
                  <a:extLst>
                    <a:ext uri="{FF2B5EF4-FFF2-40B4-BE49-F238E27FC236}">
                      <a16:creationId xmlns:a16="http://schemas.microsoft.com/office/drawing/2014/main" id="{54BA4B96-F185-47C2-A652-FC560E91EB82}"/>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22" name="Rounded Rectangle 178">
                  <a:extLst>
                    <a:ext uri="{FF2B5EF4-FFF2-40B4-BE49-F238E27FC236}">
                      <a16:creationId xmlns:a16="http://schemas.microsoft.com/office/drawing/2014/main" id="{D3EDAF79-0487-423A-A22A-8F6E52E7589C}"/>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23" name="Rounded Rectangle 179">
                  <a:extLst>
                    <a:ext uri="{FF2B5EF4-FFF2-40B4-BE49-F238E27FC236}">
                      <a16:creationId xmlns:a16="http://schemas.microsoft.com/office/drawing/2014/main" id="{380294B0-8788-469C-98D6-D40D381DFFEC}"/>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24" name="Rounded Rectangle 180">
                  <a:extLst>
                    <a:ext uri="{FF2B5EF4-FFF2-40B4-BE49-F238E27FC236}">
                      <a16:creationId xmlns:a16="http://schemas.microsoft.com/office/drawing/2014/main" id="{134E369A-367C-4F61-B465-95BD2A3976EE}"/>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25" name="Rounded Rectangle 181">
                  <a:extLst>
                    <a:ext uri="{FF2B5EF4-FFF2-40B4-BE49-F238E27FC236}">
                      <a16:creationId xmlns:a16="http://schemas.microsoft.com/office/drawing/2014/main" id="{3238F648-B7BF-403B-AD18-40623FB0A2BB}"/>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120" name="TextBox 119">
                <a:extLst>
                  <a:ext uri="{FF2B5EF4-FFF2-40B4-BE49-F238E27FC236}">
                    <a16:creationId xmlns:a16="http://schemas.microsoft.com/office/drawing/2014/main" id="{4BE7C09C-EFDC-423D-89AC-969709A2BD45}"/>
                  </a:ext>
                </a:extLst>
              </p:cNvPr>
              <p:cNvSpPr txBox="1"/>
              <p:nvPr/>
            </p:nvSpPr>
            <p:spPr>
              <a:xfrm>
                <a:off x="7424349" y="5051117"/>
                <a:ext cx="905729" cy="346231"/>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Geography specific certificate</a:t>
                </a:r>
              </a:p>
            </p:txBody>
          </p:sp>
        </p:grpSp>
        <p:sp>
          <p:nvSpPr>
            <p:cNvPr id="126" name="Oval 125">
              <a:extLst>
                <a:ext uri="{FF2B5EF4-FFF2-40B4-BE49-F238E27FC236}">
                  <a16:creationId xmlns:a16="http://schemas.microsoft.com/office/drawing/2014/main" id="{034A112F-81FF-4D02-A3AB-1FAAC72231D4}"/>
                </a:ext>
              </a:extLst>
            </p:cNvPr>
            <p:cNvSpPr/>
            <p:nvPr/>
          </p:nvSpPr>
          <p:spPr>
            <a:xfrm>
              <a:off x="838637"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TextBox 126">
              <a:extLst>
                <a:ext uri="{FF2B5EF4-FFF2-40B4-BE49-F238E27FC236}">
                  <a16:creationId xmlns:a16="http://schemas.microsoft.com/office/drawing/2014/main" id="{7919ED1D-80CE-4F07-AB8A-95763433A5FE}"/>
                </a:ext>
              </a:extLst>
            </p:cNvPr>
            <p:cNvSpPr txBox="1"/>
            <p:nvPr/>
          </p:nvSpPr>
          <p:spPr>
            <a:xfrm rot="16200000">
              <a:off x="407275" y="3469018"/>
              <a:ext cx="892668"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Empty container picked up from depot</a:t>
              </a:r>
            </a:p>
          </p:txBody>
        </p:sp>
        <p:sp>
          <p:nvSpPr>
            <p:cNvPr id="128" name="Oval 127">
              <a:extLst>
                <a:ext uri="{FF2B5EF4-FFF2-40B4-BE49-F238E27FC236}">
                  <a16:creationId xmlns:a16="http://schemas.microsoft.com/office/drawing/2014/main" id="{44E7F8F8-D722-42C0-B2A3-2E6345AF8EA3}"/>
                </a:ext>
              </a:extLst>
            </p:cNvPr>
            <p:cNvSpPr/>
            <p:nvPr/>
          </p:nvSpPr>
          <p:spPr>
            <a:xfrm>
              <a:off x="547535"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9" name="TextBox 128">
              <a:extLst>
                <a:ext uri="{FF2B5EF4-FFF2-40B4-BE49-F238E27FC236}">
                  <a16:creationId xmlns:a16="http://schemas.microsoft.com/office/drawing/2014/main" id="{E344F403-0327-4A7E-BFB2-45B6FA600FEB}"/>
                </a:ext>
              </a:extLst>
            </p:cNvPr>
            <p:cNvSpPr txBox="1"/>
            <p:nvPr/>
          </p:nvSpPr>
          <p:spPr>
            <a:xfrm rot="16200000">
              <a:off x="210438" y="3473542"/>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Start container tracking</a:t>
              </a:r>
            </a:p>
          </p:txBody>
        </p:sp>
        <p:sp>
          <p:nvSpPr>
            <p:cNvPr id="130" name="TextBox 129">
              <a:extLst>
                <a:ext uri="{FF2B5EF4-FFF2-40B4-BE49-F238E27FC236}">
                  <a16:creationId xmlns:a16="http://schemas.microsoft.com/office/drawing/2014/main" id="{35CB9061-B64F-4CA7-9A07-230BF7C720C4}"/>
                </a:ext>
              </a:extLst>
            </p:cNvPr>
            <p:cNvSpPr txBox="1"/>
            <p:nvPr/>
          </p:nvSpPr>
          <p:spPr>
            <a:xfrm rot="16200000">
              <a:off x="721271" y="3415677"/>
              <a:ext cx="822960"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ETA empty container at stuffing site</a:t>
              </a:r>
            </a:p>
          </p:txBody>
        </p:sp>
        <p:sp>
          <p:nvSpPr>
            <p:cNvPr id="131" name="Oval 130">
              <a:extLst>
                <a:ext uri="{FF2B5EF4-FFF2-40B4-BE49-F238E27FC236}">
                  <a16:creationId xmlns:a16="http://schemas.microsoft.com/office/drawing/2014/main" id="{A30D20E1-02DA-4F65-AF47-1458C0AF5CCA}"/>
                </a:ext>
              </a:extLst>
            </p:cNvPr>
            <p:cNvSpPr/>
            <p:nvPr/>
          </p:nvSpPr>
          <p:spPr>
            <a:xfrm>
              <a:off x="1075064"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2" name="TextBox 131">
              <a:extLst>
                <a:ext uri="{FF2B5EF4-FFF2-40B4-BE49-F238E27FC236}">
                  <a16:creationId xmlns:a16="http://schemas.microsoft.com/office/drawing/2014/main" id="{19A21A65-4F3B-47A3-B4DE-86834350F414}"/>
                </a:ext>
              </a:extLst>
            </p:cNvPr>
            <p:cNvSpPr txBox="1"/>
            <p:nvPr/>
          </p:nvSpPr>
          <p:spPr>
            <a:xfrm rot="16200000">
              <a:off x="1460420" y="3482350"/>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VGM submitted</a:t>
              </a:r>
            </a:p>
          </p:txBody>
        </p:sp>
        <p:sp>
          <p:nvSpPr>
            <p:cNvPr id="133" name="Oval 132">
              <a:extLst>
                <a:ext uri="{FF2B5EF4-FFF2-40B4-BE49-F238E27FC236}">
                  <a16:creationId xmlns:a16="http://schemas.microsoft.com/office/drawing/2014/main" id="{97DF0D1D-9CE0-4C9E-A20C-35175997434A}"/>
                </a:ext>
              </a:extLst>
            </p:cNvPr>
            <p:cNvSpPr/>
            <p:nvPr/>
          </p:nvSpPr>
          <p:spPr>
            <a:xfrm>
              <a:off x="1814606"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4" name="TextBox 133">
              <a:extLst>
                <a:ext uri="{FF2B5EF4-FFF2-40B4-BE49-F238E27FC236}">
                  <a16:creationId xmlns:a16="http://schemas.microsoft.com/office/drawing/2014/main" id="{FC8E033E-5DFA-404E-BA01-1CBBDB1E54D0}"/>
                </a:ext>
              </a:extLst>
            </p:cNvPr>
            <p:cNvSpPr txBox="1"/>
            <p:nvPr/>
          </p:nvSpPr>
          <p:spPr>
            <a:xfrm rot="16200000">
              <a:off x="1787048" y="3462522"/>
              <a:ext cx="890576"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ATD Packed container from stuffing site</a:t>
              </a:r>
            </a:p>
          </p:txBody>
        </p:sp>
        <p:sp>
          <p:nvSpPr>
            <p:cNvPr id="135" name="Oval 134">
              <a:extLst>
                <a:ext uri="{FF2B5EF4-FFF2-40B4-BE49-F238E27FC236}">
                  <a16:creationId xmlns:a16="http://schemas.microsoft.com/office/drawing/2014/main" id="{04601A91-822B-47DE-8A48-AE9083F839DF}"/>
                </a:ext>
              </a:extLst>
            </p:cNvPr>
            <p:cNvSpPr/>
            <p:nvPr/>
          </p:nvSpPr>
          <p:spPr>
            <a:xfrm>
              <a:off x="2191569"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6" name="TextBox 135">
              <a:extLst>
                <a:ext uri="{FF2B5EF4-FFF2-40B4-BE49-F238E27FC236}">
                  <a16:creationId xmlns:a16="http://schemas.microsoft.com/office/drawing/2014/main" id="{A9EBF974-93FC-4870-BE0F-FB23395C5719}"/>
                </a:ext>
              </a:extLst>
            </p:cNvPr>
            <p:cNvSpPr txBox="1"/>
            <p:nvPr/>
          </p:nvSpPr>
          <p:spPr>
            <a:xfrm rot="16200000">
              <a:off x="2036741" y="3495157"/>
              <a:ext cx="929367"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Estimated gate in for packed container at terminal export</a:t>
              </a:r>
            </a:p>
          </p:txBody>
        </p:sp>
        <p:sp>
          <p:nvSpPr>
            <p:cNvPr id="137" name="Oval 136">
              <a:extLst>
                <a:ext uri="{FF2B5EF4-FFF2-40B4-BE49-F238E27FC236}">
                  <a16:creationId xmlns:a16="http://schemas.microsoft.com/office/drawing/2014/main" id="{37D4395C-C578-4FE6-AB0D-6B00479BC0AA}"/>
                </a:ext>
              </a:extLst>
            </p:cNvPr>
            <p:cNvSpPr/>
            <p:nvPr/>
          </p:nvSpPr>
          <p:spPr>
            <a:xfrm>
              <a:off x="2449748"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8" name="TextBox 137">
              <a:extLst>
                <a:ext uri="{FF2B5EF4-FFF2-40B4-BE49-F238E27FC236}">
                  <a16:creationId xmlns:a16="http://schemas.microsoft.com/office/drawing/2014/main" id="{05ADF28A-ADA1-41B0-A7F9-C2D8A7D30157}"/>
                </a:ext>
              </a:extLst>
            </p:cNvPr>
            <p:cNvSpPr txBox="1"/>
            <p:nvPr/>
          </p:nvSpPr>
          <p:spPr>
            <a:xfrm rot="16200000">
              <a:off x="2346644" y="3485690"/>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Gate in full at terminal export</a:t>
              </a:r>
            </a:p>
          </p:txBody>
        </p:sp>
        <p:sp>
          <p:nvSpPr>
            <p:cNvPr id="139" name="Oval 138">
              <a:extLst>
                <a:ext uri="{FF2B5EF4-FFF2-40B4-BE49-F238E27FC236}">
                  <a16:creationId xmlns:a16="http://schemas.microsoft.com/office/drawing/2014/main" id="{D86716A5-4A1C-4103-9DAC-2BEBFBC816DB}"/>
                </a:ext>
              </a:extLst>
            </p:cNvPr>
            <p:cNvSpPr/>
            <p:nvPr/>
          </p:nvSpPr>
          <p:spPr>
            <a:xfrm>
              <a:off x="2692823"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0" name="TextBox 139">
              <a:extLst>
                <a:ext uri="{FF2B5EF4-FFF2-40B4-BE49-F238E27FC236}">
                  <a16:creationId xmlns:a16="http://schemas.microsoft.com/office/drawing/2014/main" id="{C7D4FE20-EE91-4343-8494-5D9888D30307}"/>
                </a:ext>
              </a:extLst>
            </p:cNvPr>
            <p:cNvSpPr txBox="1"/>
            <p:nvPr/>
          </p:nvSpPr>
          <p:spPr>
            <a:xfrm rot="16200000">
              <a:off x="2558336" y="3454745"/>
              <a:ext cx="861119"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ETD packed container from export terminal</a:t>
              </a:r>
            </a:p>
          </p:txBody>
        </p:sp>
        <p:sp>
          <p:nvSpPr>
            <p:cNvPr id="141" name="Oval 140">
              <a:extLst>
                <a:ext uri="{FF2B5EF4-FFF2-40B4-BE49-F238E27FC236}">
                  <a16:creationId xmlns:a16="http://schemas.microsoft.com/office/drawing/2014/main" id="{CB41A85D-0BF0-42B5-8C2C-97D82F095878}"/>
                </a:ext>
              </a:extLst>
            </p:cNvPr>
            <p:cNvSpPr/>
            <p:nvPr/>
          </p:nvSpPr>
          <p:spPr>
            <a:xfrm>
              <a:off x="2931965"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2" name="TextBox 141">
              <a:extLst>
                <a:ext uri="{FF2B5EF4-FFF2-40B4-BE49-F238E27FC236}">
                  <a16:creationId xmlns:a16="http://schemas.microsoft.com/office/drawing/2014/main" id="{7791BDE4-FEDD-4FE9-8390-B15383770534}"/>
                </a:ext>
              </a:extLst>
            </p:cNvPr>
            <p:cNvSpPr txBox="1"/>
            <p:nvPr/>
          </p:nvSpPr>
          <p:spPr>
            <a:xfrm rot="16200000">
              <a:off x="2727746" y="3528507"/>
              <a:ext cx="934537"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Packed container loaded</a:t>
              </a:r>
            </a:p>
          </p:txBody>
        </p:sp>
        <p:sp>
          <p:nvSpPr>
            <p:cNvPr id="143" name="Oval 142">
              <a:extLst>
                <a:ext uri="{FF2B5EF4-FFF2-40B4-BE49-F238E27FC236}">
                  <a16:creationId xmlns:a16="http://schemas.microsoft.com/office/drawing/2014/main" id="{1527AA95-B282-4DD2-97F5-0C4B3F93F2A6}"/>
                </a:ext>
              </a:extLst>
            </p:cNvPr>
            <p:cNvSpPr/>
            <p:nvPr/>
          </p:nvSpPr>
          <p:spPr>
            <a:xfrm>
              <a:off x="3165461"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4" name="TextBox 143">
              <a:extLst>
                <a:ext uri="{FF2B5EF4-FFF2-40B4-BE49-F238E27FC236}">
                  <a16:creationId xmlns:a16="http://schemas.microsoft.com/office/drawing/2014/main" id="{B854D2AD-5046-4E81-BBB3-E2D2BB55F7A5}"/>
                </a:ext>
              </a:extLst>
            </p:cNvPr>
            <p:cNvSpPr txBox="1"/>
            <p:nvPr/>
          </p:nvSpPr>
          <p:spPr>
            <a:xfrm rot="16200000">
              <a:off x="7257501" y="3427524"/>
              <a:ext cx="822960"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Empty container picked up from stripping location</a:t>
              </a:r>
            </a:p>
          </p:txBody>
        </p:sp>
        <p:sp>
          <p:nvSpPr>
            <p:cNvPr id="145" name="Oval 144">
              <a:extLst>
                <a:ext uri="{FF2B5EF4-FFF2-40B4-BE49-F238E27FC236}">
                  <a16:creationId xmlns:a16="http://schemas.microsoft.com/office/drawing/2014/main" id="{D22EBFFD-AD65-483F-8600-D3D54860A371}"/>
                </a:ext>
              </a:extLst>
            </p:cNvPr>
            <p:cNvSpPr/>
            <p:nvPr/>
          </p:nvSpPr>
          <p:spPr>
            <a:xfrm>
              <a:off x="7617307"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6" name="TextBox 145">
              <a:extLst>
                <a:ext uri="{FF2B5EF4-FFF2-40B4-BE49-F238E27FC236}">
                  <a16:creationId xmlns:a16="http://schemas.microsoft.com/office/drawing/2014/main" id="{1249133D-5903-4E41-A50C-E4774CB3B1B1}"/>
                </a:ext>
              </a:extLst>
            </p:cNvPr>
            <p:cNvSpPr txBox="1"/>
            <p:nvPr/>
          </p:nvSpPr>
          <p:spPr>
            <a:xfrm rot="16200000">
              <a:off x="4791321" y="3448971"/>
              <a:ext cx="846567" cy="215444"/>
            </a:xfrm>
            <a:prstGeom prst="rect">
              <a:avLst/>
            </a:prstGeom>
            <a:noFill/>
          </p:spPr>
          <p:txBody>
            <a:bodyPr wrap="square" lIns="0" tIns="0" rIns="0" bIns="0" rtlCol="0">
              <a:spAutoFit/>
            </a:bodyPr>
            <a:lstStyle/>
            <a:p>
              <a:pPr algn="r"/>
              <a:r>
                <a:rPr lang="en-US" sz="700" b="1" kern="0" dirty="0">
                  <a:ea typeface="Arial"/>
                  <a:cs typeface="Helvetica Neue Thin"/>
                  <a:sym typeface="Arial"/>
                </a:rPr>
                <a:t>ATA packed container at import terminal</a:t>
              </a:r>
            </a:p>
          </p:txBody>
        </p:sp>
        <p:sp>
          <p:nvSpPr>
            <p:cNvPr id="147" name="Oval 146">
              <a:extLst>
                <a:ext uri="{FF2B5EF4-FFF2-40B4-BE49-F238E27FC236}">
                  <a16:creationId xmlns:a16="http://schemas.microsoft.com/office/drawing/2014/main" id="{5E67AC08-3A1E-4C23-A236-1BE82AE3F248}"/>
                </a:ext>
              </a:extLst>
            </p:cNvPr>
            <p:cNvSpPr/>
            <p:nvPr/>
          </p:nvSpPr>
          <p:spPr>
            <a:xfrm>
              <a:off x="5180018"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8" name="TextBox 147">
              <a:extLst>
                <a:ext uri="{FF2B5EF4-FFF2-40B4-BE49-F238E27FC236}">
                  <a16:creationId xmlns:a16="http://schemas.microsoft.com/office/drawing/2014/main" id="{5171F0BF-8323-4977-89D7-776D33B4F6A7}"/>
                </a:ext>
              </a:extLst>
            </p:cNvPr>
            <p:cNvSpPr txBox="1"/>
            <p:nvPr/>
          </p:nvSpPr>
          <p:spPr>
            <a:xfrm rot="16200000">
              <a:off x="4048920" y="3434363"/>
              <a:ext cx="907840" cy="242374"/>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Estimated discharge time for packed container at import terminal</a:t>
              </a:r>
            </a:p>
          </p:txBody>
        </p:sp>
        <p:sp>
          <p:nvSpPr>
            <p:cNvPr id="149" name="Oval 148">
              <a:extLst>
                <a:ext uri="{FF2B5EF4-FFF2-40B4-BE49-F238E27FC236}">
                  <a16:creationId xmlns:a16="http://schemas.microsoft.com/office/drawing/2014/main" id="{F45E38C8-8D46-46C3-B9EC-DE53EC385655}"/>
                </a:ext>
              </a:extLst>
            </p:cNvPr>
            <p:cNvSpPr/>
            <p:nvPr/>
          </p:nvSpPr>
          <p:spPr>
            <a:xfrm>
              <a:off x="4449873" y="2937059"/>
              <a:ext cx="98676" cy="138147"/>
            </a:xfrm>
            <a:prstGeom prst="ellipse">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0" name="TextBox 149">
              <a:extLst>
                <a:ext uri="{FF2B5EF4-FFF2-40B4-BE49-F238E27FC236}">
                  <a16:creationId xmlns:a16="http://schemas.microsoft.com/office/drawing/2014/main" id="{AB4C4250-CABB-4F18-A2BA-4746D446F7C6}"/>
                </a:ext>
              </a:extLst>
            </p:cNvPr>
            <p:cNvSpPr txBox="1"/>
            <p:nvPr/>
          </p:nvSpPr>
          <p:spPr>
            <a:xfrm rot="16200000">
              <a:off x="5349491" y="3418738"/>
              <a:ext cx="822960" cy="242374"/>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Estimated gate out of packed container from terminal import</a:t>
              </a:r>
            </a:p>
          </p:txBody>
        </p:sp>
        <p:sp>
          <p:nvSpPr>
            <p:cNvPr id="151" name="Oval 150">
              <a:extLst>
                <a:ext uri="{FF2B5EF4-FFF2-40B4-BE49-F238E27FC236}">
                  <a16:creationId xmlns:a16="http://schemas.microsoft.com/office/drawing/2014/main" id="{F2C8501A-34B4-4409-B910-FE88D69CEFEF}"/>
                </a:ext>
              </a:extLst>
            </p:cNvPr>
            <p:cNvSpPr/>
            <p:nvPr/>
          </p:nvSpPr>
          <p:spPr>
            <a:xfrm>
              <a:off x="5709296"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2" name="TextBox 151">
              <a:extLst>
                <a:ext uri="{FF2B5EF4-FFF2-40B4-BE49-F238E27FC236}">
                  <a16:creationId xmlns:a16="http://schemas.microsoft.com/office/drawing/2014/main" id="{84AD3817-4915-4D74-A6F4-617D4AC0C2BF}"/>
                </a:ext>
              </a:extLst>
            </p:cNvPr>
            <p:cNvSpPr txBox="1"/>
            <p:nvPr/>
          </p:nvSpPr>
          <p:spPr>
            <a:xfrm rot="16200000">
              <a:off x="5609262" y="3478181"/>
              <a:ext cx="874337"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Gate out packed container from terminal import</a:t>
              </a:r>
            </a:p>
          </p:txBody>
        </p:sp>
        <p:sp>
          <p:nvSpPr>
            <p:cNvPr id="153" name="Oval 152">
              <a:extLst>
                <a:ext uri="{FF2B5EF4-FFF2-40B4-BE49-F238E27FC236}">
                  <a16:creationId xmlns:a16="http://schemas.microsoft.com/office/drawing/2014/main" id="{DEDF99F1-F663-4AA4-AE14-D70C39ED9B78}"/>
                </a:ext>
              </a:extLst>
            </p:cNvPr>
            <p:cNvSpPr/>
            <p:nvPr/>
          </p:nvSpPr>
          <p:spPr>
            <a:xfrm>
              <a:off x="5994755"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4" name="TextBox 153">
              <a:extLst>
                <a:ext uri="{FF2B5EF4-FFF2-40B4-BE49-F238E27FC236}">
                  <a16:creationId xmlns:a16="http://schemas.microsoft.com/office/drawing/2014/main" id="{D113013B-8BAF-4611-8541-E8697DF77648}"/>
                </a:ext>
              </a:extLst>
            </p:cNvPr>
            <p:cNvSpPr txBox="1"/>
            <p:nvPr/>
          </p:nvSpPr>
          <p:spPr>
            <a:xfrm rot="16200000">
              <a:off x="5945674" y="3443959"/>
              <a:ext cx="839661"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ETA packed container at stripping location</a:t>
              </a:r>
            </a:p>
          </p:txBody>
        </p:sp>
        <p:sp>
          <p:nvSpPr>
            <p:cNvPr id="155" name="Oval 154">
              <a:extLst>
                <a:ext uri="{FF2B5EF4-FFF2-40B4-BE49-F238E27FC236}">
                  <a16:creationId xmlns:a16="http://schemas.microsoft.com/office/drawing/2014/main" id="{72A873C1-F836-4349-8BD0-9CACA1574940}"/>
                </a:ext>
              </a:extLst>
            </p:cNvPr>
            <p:cNvSpPr/>
            <p:nvPr/>
          </p:nvSpPr>
          <p:spPr>
            <a:xfrm>
              <a:off x="6282744"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TextBox 155">
              <a:extLst>
                <a:ext uri="{FF2B5EF4-FFF2-40B4-BE49-F238E27FC236}">
                  <a16:creationId xmlns:a16="http://schemas.microsoft.com/office/drawing/2014/main" id="{BF0A7585-C9D3-4994-80D1-7AC709190C80}"/>
                </a:ext>
              </a:extLst>
            </p:cNvPr>
            <p:cNvSpPr txBox="1"/>
            <p:nvPr/>
          </p:nvSpPr>
          <p:spPr>
            <a:xfrm rot="16200000">
              <a:off x="6187985" y="3462849"/>
              <a:ext cx="889921"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ATA packed container at stripping location</a:t>
              </a:r>
            </a:p>
          </p:txBody>
        </p:sp>
        <p:sp>
          <p:nvSpPr>
            <p:cNvPr id="157" name="Oval 156">
              <a:extLst>
                <a:ext uri="{FF2B5EF4-FFF2-40B4-BE49-F238E27FC236}">
                  <a16:creationId xmlns:a16="http://schemas.microsoft.com/office/drawing/2014/main" id="{4079B9EE-2DED-4406-9E16-F2C83F48EBCF}"/>
                </a:ext>
              </a:extLst>
            </p:cNvPr>
            <p:cNvSpPr/>
            <p:nvPr/>
          </p:nvSpPr>
          <p:spPr>
            <a:xfrm>
              <a:off x="6566335"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8" name="TextBox 157">
              <a:extLst>
                <a:ext uri="{FF2B5EF4-FFF2-40B4-BE49-F238E27FC236}">
                  <a16:creationId xmlns:a16="http://schemas.microsoft.com/office/drawing/2014/main" id="{16295EFA-93AC-47CC-AF2D-0C2679859FAD}"/>
                </a:ext>
              </a:extLst>
            </p:cNvPr>
            <p:cNvSpPr txBox="1"/>
            <p:nvPr/>
          </p:nvSpPr>
          <p:spPr>
            <a:xfrm rot="16200000">
              <a:off x="6420530" y="3478231"/>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Seal removed</a:t>
              </a:r>
            </a:p>
          </p:txBody>
        </p:sp>
        <p:sp>
          <p:nvSpPr>
            <p:cNvPr id="159" name="Oval 158">
              <a:extLst>
                <a:ext uri="{FF2B5EF4-FFF2-40B4-BE49-F238E27FC236}">
                  <a16:creationId xmlns:a16="http://schemas.microsoft.com/office/drawing/2014/main" id="{E47E4D3C-440E-4F4A-B8B6-5C8CB84F9F43}"/>
                </a:ext>
              </a:extLst>
            </p:cNvPr>
            <p:cNvSpPr/>
            <p:nvPr/>
          </p:nvSpPr>
          <p:spPr>
            <a:xfrm>
              <a:off x="6780336"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0" name="TextBox 159">
              <a:extLst>
                <a:ext uri="{FF2B5EF4-FFF2-40B4-BE49-F238E27FC236}">
                  <a16:creationId xmlns:a16="http://schemas.microsoft.com/office/drawing/2014/main" id="{0AF90104-8864-4A09-96BE-AB3CD2C03858}"/>
                </a:ext>
              </a:extLst>
            </p:cNvPr>
            <p:cNvSpPr txBox="1"/>
            <p:nvPr/>
          </p:nvSpPr>
          <p:spPr>
            <a:xfrm rot="16200000">
              <a:off x="6666511" y="3449857"/>
              <a:ext cx="827863"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Packed container stripped at inland location</a:t>
              </a:r>
            </a:p>
          </p:txBody>
        </p:sp>
        <p:sp>
          <p:nvSpPr>
            <p:cNvPr id="161" name="Oval 160">
              <a:extLst>
                <a:ext uri="{FF2B5EF4-FFF2-40B4-BE49-F238E27FC236}">
                  <a16:creationId xmlns:a16="http://schemas.microsoft.com/office/drawing/2014/main" id="{4BCD0657-89B2-4948-9410-EB08FA31D5DD}"/>
                </a:ext>
              </a:extLst>
            </p:cNvPr>
            <p:cNvSpPr/>
            <p:nvPr/>
          </p:nvSpPr>
          <p:spPr>
            <a:xfrm>
              <a:off x="7028766"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2" name="TextBox 161">
              <a:extLst>
                <a:ext uri="{FF2B5EF4-FFF2-40B4-BE49-F238E27FC236}">
                  <a16:creationId xmlns:a16="http://schemas.microsoft.com/office/drawing/2014/main" id="{FC19250B-A3DC-4D4B-BA55-48383676FC2B}"/>
                </a:ext>
              </a:extLst>
            </p:cNvPr>
            <p:cNvSpPr txBox="1"/>
            <p:nvPr/>
          </p:nvSpPr>
          <p:spPr>
            <a:xfrm rot="16200000">
              <a:off x="6959274" y="3427523"/>
              <a:ext cx="822960"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Empty container ready for pick-up</a:t>
              </a:r>
            </a:p>
          </p:txBody>
        </p:sp>
        <p:sp>
          <p:nvSpPr>
            <p:cNvPr id="163" name="Oval 162">
              <a:extLst>
                <a:ext uri="{FF2B5EF4-FFF2-40B4-BE49-F238E27FC236}">
                  <a16:creationId xmlns:a16="http://schemas.microsoft.com/office/drawing/2014/main" id="{8D1F5A8B-4229-43AC-975A-1E6B446008C2}"/>
                </a:ext>
              </a:extLst>
            </p:cNvPr>
            <p:cNvSpPr/>
            <p:nvPr/>
          </p:nvSpPr>
          <p:spPr>
            <a:xfrm>
              <a:off x="7319080"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4" name="TextBox 163">
              <a:extLst>
                <a:ext uri="{FF2B5EF4-FFF2-40B4-BE49-F238E27FC236}">
                  <a16:creationId xmlns:a16="http://schemas.microsoft.com/office/drawing/2014/main" id="{4BF37CAE-7C3C-40B2-A05B-44609F1310C2}"/>
                </a:ext>
              </a:extLst>
            </p:cNvPr>
            <p:cNvSpPr txBox="1"/>
            <p:nvPr/>
          </p:nvSpPr>
          <p:spPr>
            <a:xfrm rot="16200000">
              <a:off x="7546106" y="3463410"/>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ATA empty container at depot</a:t>
              </a:r>
            </a:p>
          </p:txBody>
        </p:sp>
        <p:sp>
          <p:nvSpPr>
            <p:cNvPr id="165" name="Oval 164">
              <a:extLst>
                <a:ext uri="{FF2B5EF4-FFF2-40B4-BE49-F238E27FC236}">
                  <a16:creationId xmlns:a16="http://schemas.microsoft.com/office/drawing/2014/main" id="{42B66A65-7394-4D74-9418-36E666278B64}"/>
                </a:ext>
              </a:extLst>
            </p:cNvPr>
            <p:cNvSpPr/>
            <p:nvPr/>
          </p:nvSpPr>
          <p:spPr>
            <a:xfrm>
              <a:off x="7905911"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6" name="TextBox 165">
              <a:extLst>
                <a:ext uri="{FF2B5EF4-FFF2-40B4-BE49-F238E27FC236}">
                  <a16:creationId xmlns:a16="http://schemas.microsoft.com/office/drawing/2014/main" id="{7E277DC6-B8FE-49DD-8133-AC1F257DD900}"/>
                </a:ext>
              </a:extLst>
            </p:cNvPr>
            <p:cNvSpPr txBox="1"/>
            <p:nvPr/>
          </p:nvSpPr>
          <p:spPr>
            <a:xfrm rot="16200000">
              <a:off x="7849872" y="3467919"/>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Container tracking ended</a:t>
              </a:r>
            </a:p>
          </p:txBody>
        </p:sp>
        <p:sp>
          <p:nvSpPr>
            <p:cNvPr id="167" name="Oval 166">
              <a:extLst>
                <a:ext uri="{FF2B5EF4-FFF2-40B4-BE49-F238E27FC236}">
                  <a16:creationId xmlns:a16="http://schemas.microsoft.com/office/drawing/2014/main" id="{8A381EAD-7969-4C48-A141-66E3138705D0}"/>
                </a:ext>
              </a:extLst>
            </p:cNvPr>
            <p:cNvSpPr/>
            <p:nvPr/>
          </p:nvSpPr>
          <p:spPr>
            <a:xfrm>
              <a:off x="8209678"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8" name="TextBox 167">
              <a:extLst>
                <a:ext uri="{FF2B5EF4-FFF2-40B4-BE49-F238E27FC236}">
                  <a16:creationId xmlns:a16="http://schemas.microsoft.com/office/drawing/2014/main" id="{D5FD5942-4A07-4A54-B2A1-83AC21740A2E}"/>
                </a:ext>
              </a:extLst>
            </p:cNvPr>
            <p:cNvSpPr txBox="1"/>
            <p:nvPr/>
          </p:nvSpPr>
          <p:spPr>
            <a:xfrm rot="16200000">
              <a:off x="967544" y="3444750"/>
              <a:ext cx="881104"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ATA Empty container at stuffing site </a:t>
              </a:r>
            </a:p>
          </p:txBody>
        </p:sp>
        <p:sp>
          <p:nvSpPr>
            <p:cNvPr id="169" name="Oval 168">
              <a:extLst>
                <a:ext uri="{FF2B5EF4-FFF2-40B4-BE49-F238E27FC236}">
                  <a16:creationId xmlns:a16="http://schemas.microsoft.com/office/drawing/2014/main" id="{D1872CF4-26BB-4590-ACB3-FE3F9329C0F5}"/>
                </a:ext>
              </a:extLst>
            </p:cNvPr>
            <p:cNvSpPr/>
            <p:nvPr/>
          </p:nvSpPr>
          <p:spPr>
            <a:xfrm>
              <a:off x="1362030"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0" name="TextBox 169">
              <a:extLst>
                <a:ext uri="{FF2B5EF4-FFF2-40B4-BE49-F238E27FC236}">
                  <a16:creationId xmlns:a16="http://schemas.microsoft.com/office/drawing/2014/main" id="{3CE1CD11-6A5F-4A42-BAAC-9C5FC9CB9700}"/>
                </a:ext>
              </a:extLst>
            </p:cNvPr>
            <p:cNvSpPr txBox="1"/>
            <p:nvPr/>
          </p:nvSpPr>
          <p:spPr>
            <a:xfrm rot="16200000">
              <a:off x="1247711" y="3347134"/>
              <a:ext cx="869995" cy="338554"/>
            </a:xfrm>
            <a:prstGeom prst="rect">
              <a:avLst/>
            </a:prstGeom>
            <a:noFill/>
          </p:spPr>
          <p:txBody>
            <a:bodyPr wrap="square" lIns="0" tIns="0" rIns="0" bIns="0" rtlCol="0">
              <a:spAutoFit/>
            </a:bodyPr>
            <a:lstStyle/>
            <a:p>
              <a:pPr algn="r"/>
              <a:r>
                <a:rPr lang="en-US" sz="700" b="1" kern="0" dirty="0">
                  <a:ea typeface="Arial"/>
                  <a:cs typeface="Helvetica Neue Thin"/>
                  <a:sym typeface="Arial"/>
                </a:rPr>
                <a:t>Container stuffing </a:t>
              </a:r>
              <a:r>
                <a:rPr lang="en-US" sz="800" b="1" kern="0" dirty="0">
                  <a:ea typeface="Arial"/>
                  <a:cs typeface="Helvetica Neue Thin"/>
                  <a:sym typeface="Arial"/>
                </a:rPr>
                <a:t>completed</a:t>
              </a:r>
              <a:r>
                <a:rPr lang="en-US" sz="700" b="1" kern="0" dirty="0">
                  <a:ea typeface="Arial"/>
                  <a:cs typeface="Helvetica Neue Thin"/>
                  <a:sym typeface="Arial"/>
                </a:rPr>
                <a:t> at inland location</a:t>
              </a:r>
            </a:p>
          </p:txBody>
        </p:sp>
        <p:sp>
          <p:nvSpPr>
            <p:cNvPr id="171" name="Oval 170">
              <a:extLst>
                <a:ext uri="{FF2B5EF4-FFF2-40B4-BE49-F238E27FC236}">
                  <a16:creationId xmlns:a16="http://schemas.microsoft.com/office/drawing/2014/main" id="{2DCCE6E6-4977-427E-B048-F8AEB35657A7}"/>
                </a:ext>
              </a:extLst>
            </p:cNvPr>
            <p:cNvSpPr/>
            <p:nvPr/>
          </p:nvSpPr>
          <p:spPr>
            <a:xfrm>
              <a:off x="1631033"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2" name="TextBox 171">
              <a:extLst>
                <a:ext uri="{FF2B5EF4-FFF2-40B4-BE49-F238E27FC236}">
                  <a16:creationId xmlns:a16="http://schemas.microsoft.com/office/drawing/2014/main" id="{6F0D20EB-CB8D-4E37-8759-EFD96B2D7A5E}"/>
                </a:ext>
              </a:extLst>
            </p:cNvPr>
            <p:cNvSpPr txBox="1"/>
            <p:nvPr/>
          </p:nvSpPr>
          <p:spPr>
            <a:xfrm rot="16200000">
              <a:off x="1600317" y="3471590"/>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Container sealed</a:t>
              </a:r>
            </a:p>
          </p:txBody>
        </p:sp>
        <p:sp>
          <p:nvSpPr>
            <p:cNvPr id="173" name="Oval 172">
              <a:extLst>
                <a:ext uri="{FF2B5EF4-FFF2-40B4-BE49-F238E27FC236}">
                  <a16:creationId xmlns:a16="http://schemas.microsoft.com/office/drawing/2014/main" id="{4AAB7AC5-BD06-4FC3-B5D4-5E76F1C0DC0E}"/>
                </a:ext>
              </a:extLst>
            </p:cNvPr>
            <p:cNvSpPr/>
            <p:nvPr/>
          </p:nvSpPr>
          <p:spPr>
            <a:xfrm>
              <a:off x="1960123"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4" name="TextBox 173">
              <a:extLst>
                <a:ext uri="{FF2B5EF4-FFF2-40B4-BE49-F238E27FC236}">
                  <a16:creationId xmlns:a16="http://schemas.microsoft.com/office/drawing/2014/main" id="{25DD79EA-A285-408C-90B5-B8EF75762113}"/>
                </a:ext>
              </a:extLst>
            </p:cNvPr>
            <p:cNvSpPr txBox="1"/>
            <p:nvPr/>
          </p:nvSpPr>
          <p:spPr>
            <a:xfrm rot="16200000">
              <a:off x="3393504" y="3479577"/>
              <a:ext cx="898207"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ATD packed container from export terminal</a:t>
              </a:r>
            </a:p>
          </p:txBody>
        </p:sp>
        <p:sp>
          <p:nvSpPr>
            <p:cNvPr id="175" name="Oval 174">
              <a:extLst>
                <a:ext uri="{FF2B5EF4-FFF2-40B4-BE49-F238E27FC236}">
                  <a16:creationId xmlns:a16="http://schemas.microsoft.com/office/drawing/2014/main" id="{9BED90DC-1394-4A1B-901D-27C3CCA2720E}"/>
                </a:ext>
              </a:extLst>
            </p:cNvPr>
            <p:cNvSpPr/>
            <p:nvPr/>
          </p:nvSpPr>
          <p:spPr>
            <a:xfrm>
              <a:off x="3794046"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6" name="TextBox 175">
              <a:extLst>
                <a:ext uri="{FF2B5EF4-FFF2-40B4-BE49-F238E27FC236}">
                  <a16:creationId xmlns:a16="http://schemas.microsoft.com/office/drawing/2014/main" id="{C8B500D5-EE93-4E52-AA5B-699DC5A5400E}"/>
                </a:ext>
              </a:extLst>
            </p:cNvPr>
            <p:cNvSpPr txBox="1"/>
            <p:nvPr/>
          </p:nvSpPr>
          <p:spPr>
            <a:xfrm rot="16200000">
              <a:off x="3623211" y="3462701"/>
              <a:ext cx="890216"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ETA packed container at import terminal</a:t>
              </a:r>
            </a:p>
          </p:txBody>
        </p:sp>
        <p:sp>
          <p:nvSpPr>
            <p:cNvPr id="177" name="TextBox 176">
              <a:extLst>
                <a:ext uri="{FF2B5EF4-FFF2-40B4-BE49-F238E27FC236}">
                  <a16:creationId xmlns:a16="http://schemas.microsoft.com/office/drawing/2014/main" id="{FE98C1CC-2833-42C3-BFF9-C3C3DDCF8604}"/>
                </a:ext>
              </a:extLst>
            </p:cNvPr>
            <p:cNvSpPr txBox="1"/>
            <p:nvPr/>
          </p:nvSpPr>
          <p:spPr>
            <a:xfrm rot="16200000">
              <a:off x="3830079" y="3498793"/>
              <a:ext cx="822960"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Temperature update</a:t>
              </a:r>
            </a:p>
          </p:txBody>
        </p:sp>
        <p:sp>
          <p:nvSpPr>
            <p:cNvPr id="178" name="Oval 177">
              <a:extLst>
                <a:ext uri="{FF2B5EF4-FFF2-40B4-BE49-F238E27FC236}">
                  <a16:creationId xmlns:a16="http://schemas.microsoft.com/office/drawing/2014/main" id="{9F10AE11-0D12-4454-9CCB-6A77DBD78581}"/>
                </a:ext>
              </a:extLst>
            </p:cNvPr>
            <p:cNvSpPr/>
            <p:nvPr/>
          </p:nvSpPr>
          <p:spPr>
            <a:xfrm>
              <a:off x="4207582" y="2937059"/>
              <a:ext cx="98676" cy="138147"/>
            </a:xfrm>
            <a:prstGeom prst="ellipse">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9" name="TextBox 178">
              <a:extLst>
                <a:ext uri="{FF2B5EF4-FFF2-40B4-BE49-F238E27FC236}">
                  <a16:creationId xmlns:a16="http://schemas.microsoft.com/office/drawing/2014/main" id="{03766B91-DEAF-46DD-A79F-B0B9AA3AA732}"/>
                </a:ext>
              </a:extLst>
            </p:cNvPr>
            <p:cNvSpPr txBox="1"/>
            <p:nvPr/>
          </p:nvSpPr>
          <p:spPr>
            <a:xfrm rot="16200000">
              <a:off x="2985389" y="3509657"/>
              <a:ext cx="877099"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Export documentation cleared</a:t>
              </a:r>
            </a:p>
          </p:txBody>
        </p:sp>
        <p:sp>
          <p:nvSpPr>
            <p:cNvPr id="180" name="Oval 179">
              <a:extLst>
                <a:ext uri="{FF2B5EF4-FFF2-40B4-BE49-F238E27FC236}">
                  <a16:creationId xmlns:a16="http://schemas.microsoft.com/office/drawing/2014/main" id="{9B85DBB7-BAF5-4351-B88B-254A68E0A0A2}"/>
                </a:ext>
              </a:extLst>
            </p:cNvPr>
            <p:cNvSpPr/>
            <p:nvPr/>
          </p:nvSpPr>
          <p:spPr>
            <a:xfrm>
              <a:off x="3348615"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1" name="TextBox 180">
              <a:extLst>
                <a:ext uri="{FF2B5EF4-FFF2-40B4-BE49-F238E27FC236}">
                  <a16:creationId xmlns:a16="http://schemas.microsoft.com/office/drawing/2014/main" id="{2933315D-2EC5-425E-80BC-218C043A6927}"/>
                </a:ext>
              </a:extLst>
            </p:cNvPr>
            <p:cNvSpPr txBox="1"/>
            <p:nvPr/>
          </p:nvSpPr>
          <p:spPr>
            <a:xfrm rot="16200000">
              <a:off x="5039766" y="3496217"/>
              <a:ext cx="918323"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Packed container discharged at import terminal</a:t>
              </a:r>
            </a:p>
          </p:txBody>
        </p:sp>
        <p:sp>
          <p:nvSpPr>
            <p:cNvPr id="182" name="Oval 181">
              <a:extLst>
                <a:ext uri="{FF2B5EF4-FFF2-40B4-BE49-F238E27FC236}">
                  <a16:creationId xmlns:a16="http://schemas.microsoft.com/office/drawing/2014/main" id="{E408AF54-2D23-48A2-AD22-23E54CC5D8A0}"/>
                </a:ext>
              </a:extLst>
            </p:cNvPr>
            <p:cNvSpPr/>
            <p:nvPr/>
          </p:nvSpPr>
          <p:spPr>
            <a:xfrm>
              <a:off x="5456100" y="2937059"/>
              <a:ext cx="98676" cy="138147"/>
            </a:xfrm>
            <a:prstGeom prst="ellipse">
              <a:avLst/>
            </a:prstGeom>
            <a:solidFill>
              <a:schemeClr val="accent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3" name="TextBox 182">
              <a:extLst>
                <a:ext uri="{FF2B5EF4-FFF2-40B4-BE49-F238E27FC236}">
                  <a16:creationId xmlns:a16="http://schemas.microsoft.com/office/drawing/2014/main" id="{209EEA51-BECA-4387-BDDE-4B4850696533}"/>
                </a:ext>
              </a:extLst>
            </p:cNvPr>
            <p:cNvSpPr txBox="1"/>
            <p:nvPr/>
          </p:nvSpPr>
          <p:spPr>
            <a:xfrm rot="16200000">
              <a:off x="4322485" y="3533238"/>
              <a:ext cx="925075"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Import documentation cleared</a:t>
              </a:r>
            </a:p>
          </p:txBody>
        </p:sp>
        <p:sp>
          <p:nvSpPr>
            <p:cNvPr id="184" name="Oval 183">
              <a:extLst>
                <a:ext uri="{FF2B5EF4-FFF2-40B4-BE49-F238E27FC236}">
                  <a16:creationId xmlns:a16="http://schemas.microsoft.com/office/drawing/2014/main" id="{96A10F55-6F03-4CC6-9798-B46F73F0F28F}"/>
                </a:ext>
              </a:extLst>
            </p:cNvPr>
            <p:cNvSpPr/>
            <p:nvPr/>
          </p:nvSpPr>
          <p:spPr>
            <a:xfrm>
              <a:off x="4739022" y="2937059"/>
              <a:ext cx="98676" cy="138147"/>
            </a:xfrm>
            <a:prstGeom prst="ellipse">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5" name="TextBox 184">
              <a:extLst>
                <a:ext uri="{FF2B5EF4-FFF2-40B4-BE49-F238E27FC236}">
                  <a16:creationId xmlns:a16="http://schemas.microsoft.com/office/drawing/2014/main" id="{5122B7C2-1EB6-406A-BC59-167DE0ACF56D}"/>
                </a:ext>
              </a:extLst>
            </p:cNvPr>
            <p:cNvSpPr txBox="1"/>
            <p:nvPr/>
          </p:nvSpPr>
          <p:spPr>
            <a:xfrm rot="16200000">
              <a:off x="4572770" y="3473822"/>
              <a:ext cx="822960" cy="161583"/>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Container selected for inspection</a:t>
              </a:r>
            </a:p>
          </p:txBody>
        </p:sp>
        <p:sp>
          <p:nvSpPr>
            <p:cNvPr id="186" name="Oval 185">
              <a:extLst>
                <a:ext uri="{FF2B5EF4-FFF2-40B4-BE49-F238E27FC236}">
                  <a16:creationId xmlns:a16="http://schemas.microsoft.com/office/drawing/2014/main" id="{1680301F-2941-481A-A950-B6969631100F}"/>
                </a:ext>
              </a:extLst>
            </p:cNvPr>
            <p:cNvSpPr/>
            <p:nvPr/>
          </p:nvSpPr>
          <p:spPr>
            <a:xfrm>
              <a:off x="4957478" y="2937059"/>
              <a:ext cx="98676" cy="138147"/>
            </a:xfrm>
            <a:prstGeom prst="ellipse">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7" name="TextBox 186">
              <a:extLst>
                <a:ext uri="{FF2B5EF4-FFF2-40B4-BE49-F238E27FC236}">
                  <a16:creationId xmlns:a16="http://schemas.microsoft.com/office/drawing/2014/main" id="{45AAA74B-B038-4E64-958C-7C0FC6A9E453}"/>
                </a:ext>
              </a:extLst>
            </p:cNvPr>
            <p:cNvSpPr txBox="1"/>
            <p:nvPr/>
          </p:nvSpPr>
          <p:spPr>
            <a:xfrm rot="16200000">
              <a:off x="3144687" y="3530577"/>
              <a:ext cx="930399" cy="80791"/>
            </a:xfrm>
            <a:prstGeom prst="rect">
              <a:avLst/>
            </a:prstGeom>
            <a:noFill/>
          </p:spPr>
          <p:txBody>
            <a:bodyPr wrap="square" lIns="0" tIns="0" rIns="0" bIns="0" rtlCol="0">
              <a:spAutoFit/>
            </a:bodyPr>
            <a:lstStyle/>
            <a:p>
              <a:pPr algn="r"/>
              <a:r>
                <a:rPr lang="en-US" sz="525" kern="0" dirty="0">
                  <a:solidFill>
                    <a:srgbClr val="000000"/>
                  </a:solidFill>
                  <a:ea typeface="Arial"/>
                  <a:cs typeface="Helvetica Neue Thin"/>
                  <a:sym typeface="Arial"/>
                </a:rPr>
                <a:t>Container ready to load</a:t>
              </a:r>
            </a:p>
          </p:txBody>
        </p:sp>
        <p:sp>
          <p:nvSpPr>
            <p:cNvPr id="188" name="Oval 187">
              <a:extLst>
                <a:ext uri="{FF2B5EF4-FFF2-40B4-BE49-F238E27FC236}">
                  <a16:creationId xmlns:a16="http://schemas.microsoft.com/office/drawing/2014/main" id="{7A8AE1B5-4662-4456-9143-0B35E264CC26}"/>
                </a:ext>
              </a:extLst>
            </p:cNvPr>
            <p:cNvSpPr/>
            <p:nvPr/>
          </p:nvSpPr>
          <p:spPr>
            <a:xfrm>
              <a:off x="3575909" y="2937059"/>
              <a:ext cx="98676" cy="138147"/>
            </a:xfrm>
            <a:prstGeom prst="ellips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91" name="Group 190">
              <a:extLst>
                <a:ext uri="{FF2B5EF4-FFF2-40B4-BE49-F238E27FC236}">
                  <a16:creationId xmlns:a16="http://schemas.microsoft.com/office/drawing/2014/main" id="{6E8E4AF7-D0A4-43AB-9EA6-646F8226FDD9}"/>
                </a:ext>
              </a:extLst>
            </p:cNvPr>
            <p:cNvGrpSpPr/>
            <p:nvPr/>
          </p:nvGrpSpPr>
          <p:grpSpPr>
            <a:xfrm>
              <a:off x="5763624" y="4513347"/>
              <a:ext cx="535456" cy="527205"/>
              <a:chOff x="8874832" y="5397343"/>
              <a:chExt cx="713941" cy="527204"/>
            </a:xfrm>
          </p:grpSpPr>
          <p:grpSp>
            <p:nvGrpSpPr>
              <p:cNvPr id="192" name="Group 191">
                <a:extLst>
                  <a:ext uri="{FF2B5EF4-FFF2-40B4-BE49-F238E27FC236}">
                    <a16:creationId xmlns:a16="http://schemas.microsoft.com/office/drawing/2014/main" id="{0609ED77-7B31-4D87-97CC-1C3202D611B3}"/>
                  </a:ext>
                </a:extLst>
              </p:cNvPr>
              <p:cNvGrpSpPr/>
              <p:nvPr/>
            </p:nvGrpSpPr>
            <p:grpSpPr>
              <a:xfrm>
                <a:off x="9104854" y="5397343"/>
                <a:ext cx="253896" cy="199070"/>
                <a:chOff x="6409795" y="1785418"/>
                <a:chExt cx="320376" cy="199429"/>
              </a:xfrm>
            </p:grpSpPr>
            <p:sp>
              <p:nvSpPr>
                <p:cNvPr id="194" name="Rounded Rectangle 253">
                  <a:extLst>
                    <a:ext uri="{FF2B5EF4-FFF2-40B4-BE49-F238E27FC236}">
                      <a16:creationId xmlns:a16="http://schemas.microsoft.com/office/drawing/2014/main" id="{7EDEA698-CC0C-46C5-8CA0-0EFCAC5BF2A0}"/>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95" name="Rounded Rectangle 254">
                  <a:extLst>
                    <a:ext uri="{FF2B5EF4-FFF2-40B4-BE49-F238E27FC236}">
                      <a16:creationId xmlns:a16="http://schemas.microsoft.com/office/drawing/2014/main" id="{71176AA1-3D75-4B15-A12E-55D4F1997B18}"/>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96" name="Rounded Rectangle 255">
                  <a:extLst>
                    <a:ext uri="{FF2B5EF4-FFF2-40B4-BE49-F238E27FC236}">
                      <a16:creationId xmlns:a16="http://schemas.microsoft.com/office/drawing/2014/main" id="{FF66A75A-ED4D-4C58-8935-9A252B7C8715}"/>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97" name="Rounded Rectangle 256">
                  <a:extLst>
                    <a:ext uri="{FF2B5EF4-FFF2-40B4-BE49-F238E27FC236}">
                      <a16:creationId xmlns:a16="http://schemas.microsoft.com/office/drawing/2014/main" id="{FC733BC3-8017-4218-94AF-1188995CFD57}"/>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198" name="Rounded Rectangle 257">
                  <a:extLst>
                    <a:ext uri="{FF2B5EF4-FFF2-40B4-BE49-F238E27FC236}">
                      <a16:creationId xmlns:a16="http://schemas.microsoft.com/office/drawing/2014/main" id="{612117AE-3B4E-416A-910F-74931E72FA9C}"/>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193" name="TextBox 192">
                <a:extLst>
                  <a:ext uri="{FF2B5EF4-FFF2-40B4-BE49-F238E27FC236}">
                    <a16:creationId xmlns:a16="http://schemas.microsoft.com/office/drawing/2014/main" id="{74A7AD41-CD8B-4D6B-9B2D-BA29E25BA959}"/>
                  </a:ext>
                </a:extLst>
              </p:cNvPr>
              <p:cNvSpPr txBox="1"/>
              <p:nvPr/>
            </p:nvSpPr>
            <p:spPr>
              <a:xfrm>
                <a:off x="8874832" y="5578316"/>
                <a:ext cx="713941" cy="346231"/>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Cargo specific certificate</a:t>
                </a:r>
              </a:p>
            </p:txBody>
          </p:sp>
        </p:grpSp>
        <p:grpSp>
          <p:nvGrpSpPr>
            <p:cNvPr id="199" name="Group 198">
              <a:extLst>
                <a:ext uri="{FF2B5EF4-FFF2-40B4-BE49-F238E27FC236}">
                  <a16:creationId xmlns:a16="http://schemas.microsoft.com/office/drawing/2014/main" id="{55B082AE-F587-49BE-BF9A-DA5F28CD77AD}"/>
                </a:ext>
              </a:extLst>
            </p:cNvPr>
            <p:cNvGrpSpPr/>
            <p:nvPr/>
          </p:nvGrpSpPr>
          <p:grpSpPr>
            <a:xfrm>
              <a:off x="7118483" y="4920540"/>
              <a:ext cx="667392" cy="443921"/>
              <a:chOff x="5650741" y="5008505"/>
              <a:chExt cx="889856" cy="443921"/>
            </a:xfrm>
          </p:grpSpPr>
          <p:grpSp>
            <p:nvGrpSpPr>
              <p:cNvPr id="200" name="Group 199">
                <a:extLst>
                  <a:ext uri="{FF2B5EF4-FFF2-40B4-BE49-F238E27FC236}">
                    <a16:creationId xmlns:a16="http://schemas.microsoft.com/office/drawing/2014/main" id="{815CB48E-FFB7-4A0E-A1BE-AC93E10015C5}"/>
                  </a:ext>
                </a:extLst>
              </p:cNvPr>
              <p:cNvGrpSpPr/>
              <p:nvPr/>
            </p:nvGrpSpPr>
            <p:grpSpPr>
              <a:xfrm>
                <a:off x="5968721" y="5008505"/>
                <a:ext cx="253896" cy="199070"/>
                <a:chOff x="6409795" y="1785418"/>
                <a:chExt cx="320376" cy="199429"/>
              </a:xfrm>
            </p:grpSpPr>
            <p:sp>
              <p:nvSpPr>
                <p:cNvPr id="202" name="Rounded Rectangle 271">
                  <a:extLst>
                    <a:ext uri="{FF2B5EF4-FFF2-40B4-BE49-F238E27FC236}">
                      <a16:creationId xmlns:a16="http://schemas.microsoft.com/office/drawing/2014/main" id="{FE9A6D28-B1A0-45F1-A82D-B3DD769C68C6}"/>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03" name="Rounded Rectangle 272">
                  <a:extLst>
                    <a:ext uri="{FF2B5EF4-FFF2-40B4-BE49-F238E27FC236}">
                      <a16:creationId xmlns:a16="http://schemas.microsoft.com/office/drawing/2014/main" id="{1D7A95DE-ED61-4776-9FED-F6CD21D55E91}"/>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04" name="Rounded Rectangle 273">
                  <a:extLst>
                    <a:ext uri="{FF2B5EF4-FFF2-40B4-BE49-F238E27FC236}">
                      <a16:creationId xmlns:a16="http://schemas.microsoft.com/office/drawing/2014/main" id="{B0F78A76-2F43-47AE-90CB-31AA272F5F10}"/>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05" name="Rounded Rectangle 274">
                  <a:extLst>
                    <a:ext uri="{FF2B5EF4-FFF2-40B4-BE49-F238E27FC236}">
                      <a16:creationId xmlns:a16="http://schemas.microsoft.com/office/drawing/2014/main" id="{5715DC5D-BBD4-4FF8-AEAC-8FF3FFDC26F0}"/>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06" name="Rounded Rectangle 275">
                  <a:extLst>
                    <a:ext uri="{FF2B5EF4-FFF2-40B4-BE49-F238E27FC236}">
                      <a16:creationId xmlns:a16="http://schemas.microsoft.com/office/drawing/2014/main" id="{82F0CA82-B57A-4D19-8C2B-F3F4D02E54E2}"/>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201" name="TextBox 200">
                <a:extLst>
                  <a:ext uri="{FF2B5EF4-FFF2-40B4-BE49-F238E27FC236}">
                    <a16:creationId xmlns:a16="http://schemas.microsoft.com/office/drawing/2014/main" id="{A77CE357-C1C2-47AE-970C-DED6894883E6}"/>
                  </a:ext>
                </a:extLst>
              </p:cNvPr>
              <p:cNvSpPr txBox="1"/>
              <p:nvPr/>
            </p:nvSpPr>
            <p:spPr>
              <a:xfrm>
                <a:off x="5650741" y="5198526"/>
                <a:ext cx="889856" cy="253900"/>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Import documentation</a:t>
                </a:r>
              </a:p>
            </p:txBody>
          </p:sp>
        </p:grpSp>
        <p:sp>
          <p:nvSpPr>
            <p:cNvPr id="207" name="Oval 206">
              <a:extLst>
                <a:ext uri="{FF2B5EF4-FFF2-40B4-BE49-F238E27FC236}">
                  <a16:creationId xmlns:a16="http://schemas.microsoft.com/office/drawing/2014/main" id="{B0CC1346-0151-4797-AD1A-C2C26DD49A4F}"/>
                </a:ext>
              </a:extLst>
            </p:cNvPr>
            <p:cNvSpPr/>
            <p:nvPr/>
          </p:nvSpPr>
          <p:spPr>
            <a:xfrm>
              <a:off x="4020932" y="2937059"/>
              <a:ext cx="98676" cy="138147"/>
            </a:xfrm>
            <a:prstGeom prst="ellipse">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8" name="Group 207">
              <a:extLst>
                <a:ext uri="{FF2B5EF4-FFF2-40B4-BE49-F238E27FC236}">
                  <a16:creationId xmlns:a16="http://schemas.microsoft.com/office/drawing/2014/main" id="{A0B79C53-840A-42C7-994E-7A7BF81BB7D5}"/>
                </a:ext>
              </a:extLst>
            </p:cNvPr>
            <p:cNvGrpSpPr/>
            <p:nvPr/>
          </p:nvGrpSpPr>
          <p:grpSpPr>
            <a:xfrm>
              <a:off x="2987236" y="4549559"/>
              <a:ext cx="636938" cy="323302"/>
              <a:chOff x="4955456" y="5017554"/>
              <a:chExt cx="849251" cy="323301"/>
            </a:xfrm>
          </p:grpSpPr>
          <p:grpSp>
            <p:nvGrpSpPr>
              <p:cNvPr id="209" name="Group 208">
                <a:extLst>
                  <a:ext uri="{FF2B5EF4-FFF2-40B4-BE49-F238E27FC236}">
                    <a16:creationId xmlns:a16="http://schemas.microsoft.com/office/drawing/2014/main" id="{FB9FD370-AF41-4253-84F3-36067C0B858E}"/>
                  </a:ext>
                </a:extLst>
              </p:cNvPr>
              <p:cNvGrpSpPr/>
              <p:nvPr/>
            </p:nvGrpSpPr>
            <p:grpSpPr>
              <a:xfrm>
                <a:off x="5253133" y="5017554"/>
                <a:ext cx="253896" cy="199070"/>
                <a:chOff x="6409795" y="1785418"/>
                <a:chExt cx="320376" cy="199429"/>
              </a:xfrm>
            </p:grpSpPr>
            <p:sp>
              <p:nvSpPr>
                <p:cNvPr id="211" name="Rounded Rectangle 262">
                  <a:extLst>
                    <a:ext uri="{FF2B5EF4-FFF2-40B4-BE49-F238E27FC236}">
                      <a16:creationId xmlns:a16="http://schemas.microsoft.com/office/drawing/2014/main" id="{50917CF8-F77F-45E3-B1AD-8B6E75D9F3E5}"/>
                    </a:ext>
                  </a:extLst>
                </p:cNvPr>
                <p:cNvSpPr>
                  <a:spLocks/>
                </p:cNvSpPr>
                <p:nvPr/>
              </p:nvSpPr>
              <p:spPr>
                <a:xfrm>
                  <a:off x="6409795" y="1785418"/>
                  <a:ext cx="320376" cy="199429"/>
                </a:xfrm>
                <a:prstGeom prst="roundRect">
                  <a:avLst>
                    <a:gd name="adj" fmla="val 7693"/>
                  </a:avLst>
                </a:prstGeom>
                <a:solidFill>
                  <a:sysClr val="window" lastClr="FFFFFF">
                    <a:lumMod val="50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12" name="Rounded Rectangle 263">
                  <a:extLst>
                    <a:ext uri="{FF2B5EF4-FFF2-40B4-BE49-F238E27FC236}">
                      <a16:creationId xmlns:a16="http://schemas.microsoft.com/office/drawing/2014/main" id="{31CB685B-60BA-41CA-92C8-6FEB3D423390}"/>
                    </a:ext>
                  </a:extLst>
                </p:cNvPr>
                <p:cNvSpPr>
                  <a:spLocks/>
                </p:cNvSpPr>
                <p:nvPr/>
              </p:nvSpPr>
              <p:spPr>
                <a:xfrm>
                  <a:off x="6432679" y="180354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13" name="Rounded Rectangle 264">
                  <a:extLst>
                    <a:ext uri="{FF2B5EF4-FFF2-40B4-BE49-F238E27FC236}">
                      <a16:creationId xmlns:a16="http://schemas.microsoft.com/office/drawing/2014/main" id="{923EB070-CC8E-47F6-A113-1168B7FEA520}"/>
                    </a:ext>
                  </a:extLst>
                </p:cNvPr>
                <p:cNvSpPr>
                  <a:spLocks/>
                </p:cNvSpPr>
                <p:nvPr/>
              </p:nvSpPr>
              <p:spPr>
                <a:xfrm>
                  <a:off x="6524215" y="1930457"/>
                  <a:ext cx="183072" cy="36260"/>
                </a:xfrm>
                <a:prstGeom prst="roundRect">
                  <a:avLst/>
                </a:prstGeom>
                <a:solidFill>
                  <a:sysClr val="window" lastClr="FFFFFF">
                    <a:lumMod val="75000"/>
                  </a:sysClr>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14" name="Rounded Rectangle 265">
                  <a:extLst>
                    <a:ext uri="{FF2B5EF4-FFF2-40B4-BE49-F238E27FC236}">
                      <a16:creationId xmlns:a16="http://schemas.microsoft.com/office/drawing/2014/main" id="{266DB4D3-8202-4ED1-B244-860DD516C14D}"/>
                    </a:ext>
                  </a:extLst>
                </p:cNvPr>
                <p:cNvSpPr>
                  <a:spLocks/>
                </p:cNvSpPr>
                <p:nvPr/>
              </p:nvSpPr>
              <p:spPr>
                <a:xfrm>
                  <a:off x="6432679" y="1857938"/>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sp>
              <p:nvSpPr>
                <p:cNvPr id="215" name="Rounded Rectangle 266">
                  <a:extLst>
                    <a:ext uri="{FF2B5EF4-FFF2-40B4-BE49-F238E27FC236}">
                      <a16:creationId xmlns:a16="http://schemas.microsoft.com/office/drawing/2014/main" id="{2B306EF8-7AFD-46CE-A9C3-157A52DA877F}"/>
                    </a:ext>
                  </a:extLst>
                </p:cNvPr>
                <p:cNvSpPr>
                  <a:spLocks/>
                </p:cNvSpPr>
                <p:nvPr/>
              </p:nvSpPr>
              <p:spPr>
                <a:xfrm>
                  <a:off x="6432679" y="1894197"/>
                  <a:ext cx="274608" cy="18130"/>
                </a:xfrm>
                <a:prstGeom prst="roundRect">
                  <a:avLst/>
                </a:prstGeom>
                <a:solidFill>
                  <a:sysClr val="window" lastClr="FFFFFF"/>
                </a:solidFill>
                <a:ln w="12700" cap="flat" cmpd="sng" algn="ctr">
                  <a:noFill/>
                  <a:prstDash val="solid"/>
                </a:ln>
                <a:effectLst/>
              </p:spPr>
              <p:txBody>
                <a:bodyPr lIns="26781" tIns="13391" rIns="26781" bIns="13391" anchor="ctr"/>
                <a:lstStyle/>
                <a:p>
                  <a:pPr algn="ctr" defTabSz="214250">
                    <a:defRPr/>
                  </a:pPr>
                  <a:endParaRPr lang="en-US" sz="600" kern="0" dirty="0">
                    <a:solidFill>
                      <a:srgbClr val="000000"/>
                    </a:solidFill>
                    <a:ea typeface=""/>
                    <a:cs typeface="Helvetica Neue Thin"/>
                    <a:sym typeface="Arial"/>
                  </a:endParaRPr>
                </a:p>
              </p:txBody>
            </p:sp>
          </p:grpSp>
          <p:sp>
            <p:nvSpPr>
              <p:cNvPr id="210" name="TextBox 209">
                <a:extLst>
                  <a:ext uri="{FF2B5EF4-FFF2-40B4-BE49-F238E27FC236}">
                    <a16:creationId xmlns:a16="http://schemas.microsoft.com/office/drawing/2014/main" id="{15C97D6A-CABB-402E-8519-6C18EE306EA7}"/>
                  </a:ext>
                </a:extLst>
              </p:cNvPr>
              <p:cNvSpPr txBox="1"/>
              <p:nvPr/>
            </p:nvSpPr>
            <p:spPr>
              <a:xfrm>
                <a:off x="4955456" y="5179288"/>
                <a:ext cx="849251" cy="161567"/>
              </a:xfrm>
              <a:prstGeom prst="rect">
                <a:avLst/>
              </a:prstGeom>
              <a:noFill/>
            </p:spPr>
            <p:txBody>
              <a:bodyPr wrap="square" lIns="68564" tIns="34282" rIns="68564" bIns="34282" rtlCol="0">
                <a:spAutoFit/>
              </a:bodyPr>
              <a:lstStyle/>
              <a:p>
                <a:pPr algn="ctr"/>
                <a:r>
                  <a:rPr lang="en-US" sz="600" kern="0" dirty="0">
                    <a:solidFill>
                      <a:srgbClr val="000000"/>
                    </a:solidFill>
                    <a:ea typeface="Arial"/>
                    <a:cs typeface="Helvetica Neue Thin"/>
                    <a:sym typeface="Arial"/>
                  </a:rPr>
                  <a:t>Pre-paid invoice</a:t>
                </a:r>
              </a:p>
            </p:txBody>
          </p:sp>
        </p:grpSp>
        <p:sp>
          <p:nvSpPr>
            <p:cNvPr id="216" name="Rectangle 215">
              <a:extLst>
                <a:ext uri="{FF2B5EF4-FFF2-40B4-BE49-F238E27FC236}">
                  <a16:creationId xmlns:a16="http://schemas.microsoft.com/office/drawing/2014/main" id="{F791D2C5-0CE6-4AD8-9CD5-4A02913B5BBE}"/>
                </a:ext>
              </a:extLst>
            </p:cNvPr>
            <p:cNvSpPr/>
            <p:nvPr/>
          </p:nvSpPr>
          <p:spPr bwMode="auto">
            <a:xfrm>
              <a:off x="493220" y="5569036"/>
              <a:ext cx="8057395" cy="383371"/>
            </a:xfrm>
            <a:prstGeom prst="rect">
              <a:avLst/>
            </a:prstGeom>
            <a:solidFill>
              <a:schemeClr val="bg1"/>
            </a:solidFill>
            <a:ln w="12700">
              <a:solidFill>
                <a:schemeClr val="tx1"/>
              </a:solidFill>
              <a:prstDash val="dash"/>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68580" tIns="34290" rIns="68580" bIns="0" numCol="1" rtlCol="0" anchor="t" anchorCtr="1" compatLnSpc="1">
              <a:prstTxWarp prst="textNoShape">
                <a:avLst/>
              </a:prstTxWarp>
            </a:bodyPr>
            <a:lstStyle/>
            <a:p>
              <a:pPr algn="ctr" defTabSz="685800" fontAlgn="base">
                <a:lnSpc>
                  <a:spcPct val="90000"/>
                </a:lnSpc>
                <a:spcBef>
                  <a:spcPct val="0"/>
                </a:spcBef>
                <a:spcAft>
                  <a:spcPct val="0"/>
                </a:spcAft>
              </a:pPr>
              <a:endParaRPr lang="en-US" sz="400" b="1" dirty="0">
                <a:solidFill>
                  <a:schemeClr val="accent1"/>
                </a:solidFill>
                <a:ea typeface="ＭＳ Ｐゴシック" charset="0"/>
                <a:cs typeface="Calibri" pitchFamily="34" charset="0"/>
              </a:endParaRPr>
            </a:p>
            <a:p>
              <a:pPr algn="ctr" defTabSz="685800" fontAlgn="base">
                <a:lnSpc>
                  <a:spcPct val="90000"/>
                </a:lnSpc>
                <a:spcBef>
                  <a:spcPct val="0"/>
                </a:spcBef>
                <a:spcAft>
                  <a:spcPct val="0"/>
                </a:spcAft>
              </a:pPr>
              <a:r>
                <a:rPr lang="en-US" sz="900" b="1" dirty="0">
                  <a:solidFill>
                    <a:schemeClr val="accent1"/>
                  </a:solidFill>
                  <a:ea typeface="ＭＳ Ｐゴシック" charset="0"/>
                  <a:cs typeface="Calibri" pitchFamily="34" charset="0"/>
                </a:rPr>
                <a:t>Future Offerings</a:t>
              </a:r>
            </a:p>
          </p:txBody>
        </p:sp>
        <p:pic>
          <p:nvPicPr>
            <p:cNvPr id="217" name="Picture 216">
              <a:extLst>
                <a:ext uri="{FF2B5EF4-FFF2-40B4-BE49-F238E27FC236}">
                  <a16:creationId xmlns:a16="http://schemas.microsoft.com/office/drawing/2014/main" id="{6D30201B-595D-4376-95E1-87948B1305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9037" y="4655686"/>
              <a:ext cx="360469" cy="480625"/>
            </a:xfrm>
            <a:prstGeom prst="rect">
              <a:avLst/>
            </a:prstGeom>
          </p:spPr>
        </p:pic>
        <p:pic>
          <p:nvPicPr>
            <p:cNvPr id="218" name="Picture 217">
              <a:extLst>
                <a:ext uri="{FF2B5EF4-FFF2-40B4-BE49-F238E27FC236}">
                  <a16:creationId xmlns:a16="http://schemas.microsoft.com/office/drawing/2014/main" id="{A5BACD35-9FA3-43BF-9B95-8D7EB75AD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9833" y="4632533"/>
              <a:ext cx="360469" cy="480625"/>
            </a:xfrm>
            <a:prstGeom prst="rect">
              <a:avLst/>
            </a:prstGeom>
          </p:spPr>
        </p:pic>
      </p:grpSp>
      <p:sp>
        <p:nvSpPr>
          <p:cNvPr id="3072" name="TextBox 3071">
            <a:extLst>
              <a:ext uri="{FF2B5EF4-FFF2-40B4-BE49-F238E27FC236}">
                <a16:creationId xmlns:a16="http://schemas.microsoft.com/office/drawing/2014/main" id="{89A4ED9E-598A-499A-A922-410777F0AA67}"/>
              </a:ext>
            </a:extLst>
          </p:cNvPr>
          <p:cNvSpPr txBox="1"/>
          <p:nvPr/>
        </p:nvSpPr>
        <p:spPr>
          <a:xfrm>
            <a:off x="333669" y="2490061"/>
            <a:ext cx="2167781" cy="1754326"/>
          </a:xfrm>
          <a:prstGeom prst="rect">
            <a:avLst/>
          </a:prstGeom>
          <a:noFill/>
        </p:spPr>
        <p:txBody>
          <a:bodyPr wrap="square" rtlCol="0">
            <a:spAutoFit/>
          </a:bodyPr>
          <a:lstStyle/>
          <a:p>
            <a:r>
              <a:rPr lang="es-PE" dirty="0"/>
              <a:t>Global </a:t>
            </a:r>
            <a:r>
              <a:rPr lang="es-PE" dirty="0" err="1"/>
              <a:t>Trade</a:t>
            </a:r>
            <a:r>
              <a:rPr lang="es-PE" dirty="0"/>
              <a:t> </a:t>
            </a:r>
            <a:r>
              <a:rPr lang="es-PE" dirty="0" err="1"/>
              <a:t>Digitalization</a:t>
            </a:r>
            <a:r>
              <a:rPr lang="es-PE" dirty="0"/>
              <a:t>,</a:t>
            </a:r>
          </a:p>
          <a:p>
            <a:r>
              <a:rPr lang="es-PE" dirty="0"/>
              <a:t>desarrollada por Maersk e IBM </a:t>
            </a:r>
          </a:p>
          <a:p>
            <a:r>
              <a:rPr lang="es-PE" dirty="0"/>
              <a:t>en CORE sobre más de 100 contenedores</a:t>
            </a:r>
            <a:endParaRPr lang="en-US" dirty="0"/>
          </a:p>
        </p:txBody>
      </p:sp>
      <p:sp>
        <p:nvSpPr>
          <p:cNvPr id="221" name="Título 1">
            <a:extLst>
              <a:ext uri="{FF2B5EF4-FFF2-40B4-BE49-F238E27FC236}">
                <a16:creationId xmlns:a16="http://schemas.microsoft.com/office/drawing/2014/main" id="{20537991-74EA-40CE-9A11-9A9BBFEDAD5A}"/>
              </a:ext>
            </a:extLst>
          </p:cNvPr>
          <p:cNvSpPr txBox="1">
            <a:spLocks/>
          </p:cNvSpPr>
          <p:nvPr/>
        </p:nvSpPr>
        <p:spPr>
          <a:xfrm>
            <a:off x="2438953" y="258777"/>
            <a:ext cx="8295260" cy="599695"/>
          </a:xfrm>
          <a:prstGeom prst="rect">
            <a:avLst/>
          </a:prstGeom>
          <a:solidFill>
            <a:schemeClr val="accent1">
              <a:lumMod val="5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dirty="0">
                <a:solidFill>
                  <a:schemeClr val="bg1"/>
                </a:solidFill>
              </a:rPr>
              <a:t> Caso 1: Piloto GTS Aduana Perú </a:t>
            </a:r>
            <a:endParaRPr lang="en-US" sz="3600" dirty="0">
              <a:solidFill>
                <a:schemeClr val="bg1"/>
              </a:solidFill>
            </a:endParaRPr>
          </a:p>
        </p:txBody>
      </p:sp>
      <p:pic>
        <p:nvPicPr>
          <p:cNvPr id="219" name="Imagen 4">
            <a:extLst>
              <a:ext uri="{FF2B5EF4-FFF2-40B4-BE49-F238E27FC236}">
                <a16:creationId xmlns:a16="http://schemas.microsoft.com/office/drawing/2014/main" id="{4B13C10C-3F43-4E75-AC9A-6AB4333DBAA0}"/>
              </a:ext>
            </a:extLst>
          </p:cNvPr>
          <p:cNvPicPr>
            <a:picLocks noChangeAspect="1"/>
          </p:cNvPicPr>
          <p:nvPr/>
        </p:nvPicPr>
        <p:blipFill>
          <a:blip r:embed="rId5"/>
          <a:stretch>
            <a:fillRect/>
          </a:stretch>
        </p:blipFill>
        <p:spPr>
          <a:xfrm>
            <a:off x="9053270" y="6004672"/>
            <a:ext cx="3003755" cy="726856"/>
          </a:xfrm>
          <a:prstGeom prst="rect">
            <a:avLst/>
          </a:prstGeom>
        </p:spPr>
      </p:pic>
    </p:spTree>
    <p:extLst>
      <p:ext uri="{BB962C8B-B14F-4D97-AF65-F5344CB8AC3E}">
        <p14:creationId xmlns:p14="http://schemas.microsoft.com/office/powerpoint/2010/main" val="134931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5784" y="690789"/>
            <a:ext cx="8460432" cy="504056"/>
          </a:xfrm>
          <a:solidFill>
            <a:schemeClr val="accent1">
              <a:lumMod val="50000"/>
            </a:schemeClr>
          </a:solidFill>
        </p:spPr>
        <p:txBody>
          <a:bodyPr>
            <a:noAutofit/>
          </a:bodyPr>
          <a:lstStyle/>
          <a:p>
            <a:pPr algn="ctr"/>
            <a:r>
              <a:rPr lang="en-US" sz="3200" b="1" dirty="0" err="1">
                <a:solidFill>
                  <a:schemeClr val="bg1"/>
                </a:solidFill>
              </a:rPr>
              <a:t>Ámbito</a:t>
            </a:r>
            <a:r>
              <a:rPr lang="en-US" sz="3200" b="1" dirty="0">
                <a:solidFill>
                  <a:schemeClr val="bg1"/>
                </a:solidFill>
              </a:rPr>
              <a:t> </a:t>
            </a:r>
            <a:r>
              <a:rPr lang="en-US" sz="3200" b="1" dirty="0" err="1">
                <a:solidFill>
                  <a:schemeClr val="bg1"/>
                </a:solidFill>
              </a:rPr>
              <a:t>Piloto</a:t>
            </a:r>
            <a:r>
              <a:rPr lang="en-US" sz="3200" b="1" dirty="0">
                <a:solidFill>
                  <a:schemeClr val="bg1"/>
                </a:solidFill>
              </a:rPr>
              <a:t> GTD</a:t>
            </a:r>
            <a:endParaRPr lang="en-US" sz="2800" b="1" dirty="0">
              <a:solidFill>
                <a:schemeClr val="bg1"/>
              </a:solidFill>
            </a:endParaRPr>
          </a:p>
        </p:txBody>
      </p:sp>
      <p:sp>
        <p:nvSpPr>
          <p:cNvPr id="3" name="TextBox 2">
            <a:extLst>
              <a:ext uri="{FF2B5EF4-FFF2-40B4-BE49-F238E27FC236}">
                <a16:creationId xmlns:a16="http://schemas.microsoft.com/office/drawing/2014/main" id="{793513CA-C164-4F52-BA37-C79556E20F9A}"/>
              </a:ext>
            </a:extLst>
          </p:cNvPr>
          <p:cNvSpPr txBox="1"/>
          <p:nvPr/>
        </p:nvSpPr>
        <p:spPr>
          <a:xfrm>
            <a:off x="733647" y="1658679"/>
            <a:ext cx="5018567" cy="3046988"/>
          </a:xfrm>
          <a:prstGeom prst="rect">
            <a:avLst/>
          </a:prstGeom>
          <a:noFill/>
          <a:ln>
            <a:solidFill>
              <a:schemeClr val="bg1">
                <a:lumMod val="65000"/>
              </a:schemeClr>
            </a:solidFill>
          </a:ln>
        </p:spPr>
        <p:txBody>
          <a:bodyPr wrap="square" rtlCol="0">
            <a:spAutoFit/>
          </a:bodyPr>
          <a:lstStyle/>
          <a:p>
            <a:r>
              <a:rPr lang="es-PE" sz="2400" dirty="0"/>
              <a:t>Activos: Contenedores de exportación</a:t>
            </a:r>
          </a:p>
          <a:p>
            <a:endParaRPr lang="es-PE" sz="2400" dirty="0"/>
          </a:p>
          <a:p>
            <a:pPr marL="285750" indent="-285750">
              <a:buFont typeface="Arial" panose="020B0604020202020204" pitchFamily="34" charset="0"/>
              <a:buChar char="•"/>
            </a:pPr>
            <a:r>
              <a:rPr lang="es-PE" sz="2400" dirty="0"/>
              <a:t>Procedimiento: Exportación definitiva</a:t>
            </a:r>
          </a:p>
          <a:p>
            <a:pPr marL="285750" indent="-285750">
              <a:buFont typeface="Arial" panose="020B0604020202020204" pitchFamily="34" charset="0"/>
              <a:buChar char="•"/>
            </a:pPr>
            <a:r>
              <a:rPr lang="es-PE" sz="2400" dirty="0"/>
              <a:t>Ruta marítima: Puerto del Callao</a:t>
            </a:r>
          </a:p>
          <a:p>
            <a:pPr marL="285750" indent="-285750">
              <a:buFont typeface="Arial" panose="020B0604020202020204" pitchFamily="34" charset="0"/>
              <a:buChar char="•"/>
            </a:pPr>
            <a:r>
              <a:rPr lang="es-PE" sz="2400" dirty="0"/>
              <a:t>APM </a:t>
            </a:r>
            <a:r>
              <a:rPr lang="es-PE" sz="2400" dirty="0" err="1"/>
              <a:t>Terminals</a:t>
            </a:r>
            <a:endParaRPr lang="es-PE" sz="2400" dirty="0"/>
          </a:p>
          <a:p>
            <a:pPr marL="285750" indent="-285750">
              <a:buFont typeface="Arial" panose="020B0604020202020204" pitchFamily="34" charset="0"/>
              <a:buChar char="•"/>
            </a:pPr>
            <a:r>
              <a:rPr lang="es-PE" sz="2400" dirty="0"/>
              <a:t>Dirigido a Rotterdam y Algeciras</a:t>
            </a:r>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94D1E3A8-8604-4049-B7C5-FE49956C8A40}"/>
              </a:ext>
            </a:extLst>
          </p:cNvPr>
          <p:cNvSpPr txBox="1"/>
          <p:nvPr/>
        </p:nvSpPr>
        <p:spPr>
          <a:xfrm>
            <a:off x="6255488" y="1658679"/>
            <a:ext cx="4866167" cy="3046988"/>
          </a:xfrm>
          <a:prstGeom prst="rect">
            <a:avLst/>
          </a:prstGeom>
          <a:noFill/>
          <a:ln>
            <a:solidFill>
              <a:schemeClr val="bg1">
                <a:lumMod val="65000"/>
              </a:schemeClr>
            </a:solidFill>
          </a:ln>
        </p:spPr>
        <p:txBody>
          <a:bodyPr wrap="square" rtlCol="0">
            <a:spAutoFit/>
          </a:bodyPr>
          <a:lstStyle/>
          <a:p>
            <a:r>
              <a:rPr lang="es-PE" sz="2400" dirty="0"/>
              <a:t>Participantes:</a:t>
            </a:r>
          </a:p>
          <a:p>
            <a:endParaRPr lang="es-PE" sz="2400" dirty="0"/>
          </a:p>
          <a:p>
            <a:pPr marL="285750" indent="-285750">
              <a:buFont typeface="Arial" panose="020B0604020202020204" pitchFamily="34" charset="0"/>
              <a:buChar char="•"/>
            </a:pPr>
            <a:r>
              <a:rPr lang="es-PE" sz="2400" dirty="0"/>
              <a:t>Exportadora: Procesadora Torre Blanca</a:t>
            </a:r>
          </a:p>
          <a:p>
            <a:pPr marL="285750" indent="-285750">
              <a:buFont typeface="Arial" panose="020B0604020202020204" pitchFamily="34" charset="0"/>
              <a:buChar char="•"/>
            </a:pPr>
            <a:r>
              <a:rPr lang="es-PE" sz="2400" dirty="0"/>
              <a:t>Operador </a:t>
            </a:r>
            <a:r>
              <a:rPr lang="es-PE" sz="2400" dirty="0" err="1"/>
              <a:t>Logistico</a:t>
            </a:r>
            <a:r>
              <a:rPr lang="es-PE" sz="2400" dirty="0"/>
              <a:t>: </a:t>
            </a:r>
            <a:r>
              <a:rPr lang="es-PE" sz="2400" dirty="0" err="1"/>
              <a:t>Ransa</a:t>
            </a:r>
            <a:endParaRPr lang="es-PE" sz="2400" dirty="0"/>
          </a:p>
          <a:p>
            <a:pPr marL="285750" indent="-285750">
              <a:buFont typeface="Arial" panose="020B0604020202020204" pitchFamily="34" charset="0"/>
              <a:buChar char="•"/>
            </a:pPr>
            <a:r>
              <a:rPr lang="es-PE" sz="2400" dirty="0" err="1"/>
              <a:t>Linea</a:t>
            </a:r>
            <a:r>
              <a:rPr lang="es-PE" sz="2400" dirty="0"/>
              <a:t> Naviera: Maersk </a:t>
            </a:r>
          </a:p>
          <a:p>
            <a:pPr marL="285750" indent="-285750">
              <a:buFont typeface="Arial" panose="020B0604020202020204" pitchFamily="34" charset="0"/>
              <a:buChar char="•"/>
            </a:pPr>
            <a:r>
              <a:rPr lang="es-PE" sz="2400" dirty="0"/>
              <a:t>APM </a:t>
            </a:r>
            <a:r>
              <a:rPr lang="es-PE" sz="2400" dirty="0" err="1"/>
              <a:t>Terminals</a:t>
            </a:r>
            <a:endParaRPr lang="es-PE" sz="2400" dirty="0"/>
          </a:p>
          <a:p>
            <a:pPr marL="285750" indent="-285750">
              <a:buFont typeface="Arial" panose="020B0604020202020204" pitchFamily="34" charset="0"/>
              <a:buChar char="•"/>
            </a:pPr>
            <a:r>
              <a:rPr lang="es-PE" sz="2400" dirty="0" err="1"/>
              <a:t>Sunat</a:t>
            </a:r>
            <a:r>
              <a:rPr lang="es-PE" sz="2400" dirty="0"/>
              <a:t>/Aduanas</a:t>
            </a:r>
            <a:endParaRPr lang="en-US" sz="2400" dirty="0"/>
          </a:p>
        </p:txBody>
      </p:sp>
      <p:pic>
        <p:nvPicPr>
          <p:cNvPr id="7" name="Imagen 4">
            <a:extLst>
              <a:ext uri="{FF2B5EF4-FFF2-40B4-BE49-F238E27FC236}">
                <a16:creationId xmlns:a16="http://schemas.microsoft.com/office/drawing/2014/main" id="{7E3D958E-CE2E-47A8-8037-2A60E74B9190}"/>
              </a:ext>
            </a:extLst>
          </p:cNvPr>
          <p:cNvPicPr>
            <a:picLocks noChangeAspect="1"/>
          </p:cNvPicPr>
          <p:nvPr/>
        </p:nvPicPr>
        <p:blipFill>
          <a:blip r:embed="rId2"/>
          <a:stretch>
            <a:fillRect/>
          </a:stretch>
        </p:blipFill>
        <p:spPr>
          <a:xfrm>
            <a:off x="8964961" y="5960130"/>
            <a:ext cx="3003755" cy="726856"/>
          </a:xfrm>
          <a:prstGeom prst="rect">
            <a:avLst/>
          </a:prstGeom>
        </p:spPr>
      </p:pic>
    </p:spTree>
    <p:extLst>
      <p:ext uri="{BB962C8B-B14F-4D97-AF65-F5344CB8AC3E}">
        <p14:creationId xmlns:p14="http://schemas.microsoft.com/office/powerpoint/2010/main" val="405219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34879" y="324040"/>
            <a:ext cx="8722242" cy="848686"/>
          </a:xfrm>
          <a:solidFill>
            <a:schemeClr val="accent1">
              <a:lumMod val="50000"/>
            </a:schemeClr>
          </a:solidFill>
        </p:spPr>
        <p:txBody>
          <a:bodyPr>
            <a:noAutofit/>
          </a:bodyPr>
          <a:lstStyle/>
          <a:p>
            <a:r>
              <a:rPr lang="en-US" sz="3200" b="1" dirty="0" err="1">
                <a:solidFill>
                  <a:schemeClr val="bg1"/>
                </a:solidFill>
              </a:rPr>
              <a:t>Ejemplo</a:t>
            </a:r>
            <a:r>
              <a:rPr lang="en-US" sz="3200" b="1" dirty="0">
                <a:solidFill>
                  <a:schemeClr val="bg1"/>
                </a:solidFill>
              </a:rPr>
              <a:t> de tracking de container de punto a punto, visible para las </a:t>
            </a:r>
            <a:r>
              <a:rPr lang="en-US" sz="3200" b="1" dirty="0" err="1">
                <a:solidFill>
                  <a:schemeClr val="bg1"/>
                </a:solidFill>
              </a:rPr>
              <a:t>partes</a:t>
            </a:r>
            <a:r>
              <a:rPr lang="en-US" sz="3200" b="1" dirty="0">
                <a:solidFill>
                  <a:schemeClr val="bg1"/>
                </a:solidFill>
              </a:rPr>
              <a:t> </a:t>
            </a:r>
            <a:r>
              <a:rPr lang="en-US" sz="3200" b="1" dirty="0" err="1">
                <a:solidFill>
                  <a:schemeClr val="bg1"/>
                </a:solidFill>
              </a:rPr>
              <a:t>autorizadas</a:t>
            </a:r>
            <a:endParaRPr lang="en-US" sz="2800" b="1" dirty="0">
              <a:solidFill>
                <a:schemeClr val="bg1"/>
              </a:solidFill>
            </a:endParaRPr>
          </a:p>
        </p:txBody>
      </p:sp>
      <p:pic>
        <p:nvPicPr>
          <p:cNvPr id="2" name="Picture 1"/>
          <p:cNvPicPr>
            <a:picLocks noChangeAspect="1"/>
          </p:cNvPicPr>
          <p:nvPr/>
        </p:nvPicPr>
        <p:blipFill rotWithShape="1">
          <a:blip r:embed="rId2"/>
          <a:srcRect l="4407" r="3398"/>
          <a:stretch/>
        </p:blipFill>
        <p:spPr>
          <a:xfrm>
            <a:off x="2279605" y="1387076"/>
            <a:ext cx="7632789" cy="5054336"/>
          </a:xfrm>
          <a:prstGeom prst="rect">
            <a:avLst/>
          </a:prstGeom>
        </p:spPr>
      </p:pic>
    </p:spTree>
    <p:extLst>
      <p:ext uri="{BB962C8B-B14F-4D97-AF65-F5344CB8AC3E}">
        <p14:creationId xmlns:p14="http://schemas.microsoft.com/office/powerpoint/2010/main" val="30961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96000" y="-31899"/>
            <a:ext cx="0" cy="1371600"/>
          </a:xfrm>
          <a:prstGeom prst="line">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6096000" y="5796116"/>
            <a:ext cx="1" cy="1064856"/>
          </a:xfrm>
          <a:prstGeom prst="line">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Marcador de contenido 2">
            <a:extLst>
              <a:ext uri="{FF2B5EF4-FFF2-40B4-BE49-F238E27FC236}">
                <a16:creationId xmlns:a16="http://schemas.microsoft.com/office/drawing/2014/main" id="{F3B0B469-9427-45F3-8390-43D67AD342F8}"/>
              </a:ext>
            </a:extLst>
          </p:cNvPr>
          <p:cNvSpPr txBox="1">
            <a:spLocks/>
          </p:cNvSpPr>
          <p:nvPr/>
        </p:nvSpPr>
        <p:spPr>
          <a:xfrm>
            <a:off x="2970027" y="415653"/>
            <a:ext cx="6251944" cy="1168597"/>
          </a:xfrm>
          <a:prstGeom prst="rect">
            <a:avLst/>
          </a:prstGeom>
          <a:solidFill>
            <a:schemeClr val="accent1">
              <a:lumMod val="50000"/>
            </a:scheme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400" dirty="0">
                <a:solidFill>
                  <a:schemeClr val="bg1"/>
                </a:solidFill>
              </a:rPr>
              <a:t>CASO 2: </a:t>
            </a:r>
          </a:p>
          <a:p>
            <a:pPr marL="0" indent="0" algn="ctr">
              <a:buNone/>
            </a:pPr>
            <a:r>
              <a:rPr lang="es-PE" sz="2400" dirty="0">
                <a:solidFill>
                  <a:schemeClr val="bg1"/>
                </a:solidFill>
              </a:rPr>
              <a:t>Operador Económico Autorizado/</a:t>
            </a:r>
          </a:p>
          <a:p>
            <a:pPr marL="0" indent="0" algn="ctr">
              <a:buNone/>
            </a:pPr>
            <a:r>
              <a:rPr lang="es-PE" sz="2400" dirty="0">
                <a:solidFill>
                  <a:schemeClr val="bg1"/>
                </a:solidFill>
              </a:rPr>
              <a:t>Acuerdos de Reconocimiento Mutuo </a:t>
            </a:r>
          </a:p>
          <a:p>
            <a:pPr marL="0" indent="0">
              <a:buFont typeface="Arial" panose="020B0604020202020204" pitchFamily="34" charset="0"/>
              <a:buNone/>
            </a:pPr>
            <a:endParaRPr lang="en-US" sz="2400" dirty="0">
              <a:solidFill>
                <a:schemeClr val="bg1"/>
              </a:solidFill>
            </a:endParaRPr>
          </a:p>
        </p:txBody>
      </p:sp>
      <p:pic>
        <p:nvPicPr>
          <p:cNvPr id="2" name="Picture 1">
            <a:extLst>
              <a:ext uri="{FF2B5EF4-FFF2-40B4-BE49-F238E27FC236}">
                <a16:creationId xmlns:a16="http://schemas.microsoft.com/office/drawing/2014/main" id="{714A550C-5A15-45D1-8E2A-5D481EBBA47C}"/>
              </a:ext>
            </a:extLst>
          </p:cNvPr>
          <p:cNvPicPr>
            <a:picLocks noChangeAspect="1"/>
          </p:cNvPicPr>
          <p:nvPr/>
        </p:nvPicPr>
        <p:blipFill>
          <a:blip r:embed="rId3"/>
          <a:stretch>
            <a:fillRect/>
          </a:stretch>
        </p:blipFill>
        <p:spPr>
          <a:xfrm>
            <a:off x="1728788" y="1688362"/>
            <a:ext cx="8734425" cy="4991100"/>
          </a:xfrm>
          <a:prstGeom prst="rect">
            <a:avLst/>
          </a:prstGeom>
        </p:spPr>
      </p:pic>
    </p:spTree>
    <p:extLst>
      <p:ext uri="{BB962C8B-B14F-4D97-AF65-F5344CB8AC3E}">
        <p14:creationId xmlns:p14="http://schemas.microsoft.com/office/powerpoint/2010/main" val="416970169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9462" y="1690560"/>
            <a:ext cx="5278196" cy="482313"/>
          </a:xfrm>
          <a:solidFill>
            <a:srgbClr val="485870"/>
          </a:solidFill>
        </p:spPr>
        <p:txBody>
          <a:bodyPr>
            <a:noAutofit/>
          </a:bodyPr>
          <a:lstStyle/>
          <a:p>
            <a:pPr marL="0" indent="0" algn="ctr">
              <a:buNone/>
            </a:pPr>
            <a:r>
              <a:rPr lang="es-PE" sz="2000" dirty="0">
                <a:solidFill>
                  <a:schemeClr val="bg1"/>
                </a:solidFill>
              </a:rPr>
              <a:t>Actualmente 67 </a:t>
            </a:r>
            <a:r>
              <a:rPr lang="es-PE" sz="2000" dirty="0" err="1">
                <a:solidFill>
                  <a:schemeClr val="bg1"/>
                </a:solidFill>
              </a:rPr>
              <a:t>AEOs</a:t>
            </a:r>
            <a:endParaRPr lang="es-PE" sz="2000" dirty="0">
              <a:solidFill>
                <a:schemeClr val="bg1"/>
              </a:solidFill>
            </a:endParaRPr>
          </a:p>
          <a:p>
            <a:pPr marL="0" indent="0" algn="ctr">
              <a:buNone/>
            </a:pPr>
            <a:endParaRPr lang="es-PE" sz="3200" dirty="0">
              <a:solidFill>
                <a:schemeClr val="bg1"/>
              </a:solidFill>
            </a:endParaRPr>
          </a:p>
          <a:p>
            <a:pPr marL="0" indent="0" algn="ctr">
              <a:buNone/>
            </a:pPr>
            <a:endParaRPr lang="es-PE" sz="3200" dirty="0">
              <a:solidFill>
                <a:schemeClr val="bg1"/>
              </a:solidFill>
            </a:endParaRPr>
          </a:p>
          <a:p>
            <a:pPr marL="0" indent="0" algn="ctr">
              <a:buNone/>
            </a:pPr>
            <a:endParaRPr lang="es-PE" sz="3200" dirty="0">
              <a:solidFill>
                <a:schemeClr val="bg1"/>
              </a:solidFill>
            </a:endParaRPr>
          </a:p>
          <a:p>
            <a:pPr marL="0" indent="0" algn="ctr">
              <a:buNone/>
            </a:pPr>
            <a:endParaRPr lang="es-PE" sz="3200" dirty="0">
              <a:solidFill>
                <a:schemeClr val="bg1"/>
              </a:solidFill>
            </a:endParaRPr>
          </a:p>
          <a:p>
            <a:pPr marL="0" indent="0" algn="ctr">
              <a:buNone/>
            </a:pPr>
            <a:endParaRPr lang="es-PE" sz="3200" dirty="0">
              <a:solidFill>
                <a:schemeClr val="bg1"/>
              </a:solidFill>
            </a:endParaRPr>
          </a:p>
        </p:txBody>
      </p:sp>
      <p:sp>
        <p:nvSpPr>
          <p:cNvPr id="4" name="3 Marcador de número de diapositiva"/>
          <p:cNvSpPr>
            <a:spLocks noGrp="1"/>
          </p:cNvSpPr>
          <p:nvPr>
            <p:ph type="sldNum" sz="quarter" idx="12"/>
          </p:nvPr>
        </p:nvSpPr>
        <p:spPr/>
        <p:txBody>
          <a:bodyPr/>
          <a:lstStyle/>
          <a:p>
            <a:fld id="{015B4913-3D7B-477F-9DA2-4810C45E17BC}" type="slidenum">
              <a:rPr lang="es-PE" smtClean="0">
                <a:solidFill>
                  <a:prstClr val="white"/>
                </a:solidFill>
              </a:rPr>
              <a:pPr/>
              <a:t>15</a:t>
            </a:fld>
            <a:endParaRPr lang="es-PE">
              <a:solidFill>
                <a:prstClr val="white"/>
              </a:solidFill>
            </a:endParaRPr>
          </a:p>
        </p:txBody>
      </p:sp>
      <p:pic>
        <p:nvPicPr>
          <p:cNvPr id="7" name="Imagen 6">
            <a:extLst>
              <a:ext uri="{FF2B5EF4-FFF2-40B4-BE49-F238E27FC236}">
                <a16:creationId xmlns:a16="http://schemas.microsoft.com/office/drawing/2014/main" id="{BE4E81C1-4137-4072-B473-20F04A673EA1}"/>
              </a:ext>
            </a:extLst>
          </p:cNvPr>
          <p:cNvPicPr>
            <a:picLocks noChangeAspect="1"/>
          </p:cNvPicPr>
          <p:nvPr/>
        </p:nvPicPr>
        <p:blipFill>
          <a:blip r:embed="rId2"/>
          <a:stretch>
            <a:fillRect/>
          </a:stretch>
        </p:blipFill>
        <p:spPr>
          <a:xfrm>
            <a:off x="9264524" y="5898830"/>
            <a:ext cx="2735747" cy="662003"/>
          </a:xfrm>
          <a:prstGeom prst="rect">
            <a:avLst/>
          </a:prstGeom>
        </p:spPr>
      </p:pic>
      <p:sp>
        <p:nvSpPr>
          <p:cNvPr id="8" name="1 Título">
            <a:extLst>
              <a:ext uri="{FF2B5EF4-FFF2-40B4-BE49-F238E27FC236}">
                <a16:creationId xmlns:a16="http://schemas.microsoft.com/office/drawing/2014/main" id="{5217C440-5D08-457A-B223-E53713051908}"/>
              </a:ext>
            </a:extLst>
          </p:cNvPr>
          <p:cNvSpPr txBox="1">
            <a:spLocks/>
          </p:cNvSpPr>
          <p:nvPr/>
        </p:nvSpPr>
        <p:spPr>
          <a:xfrm>
            <a:off x="1312197" y="702646"/>
            <a:ext cx="9412356" cy="603884"/>
          </a:xfrm>
          <a:prstGeom prst="rect">
            <a:avLst/>
          </a:prstGeom>
          <a:solidFill>
            <a:schemeClr val="accent1">
              <a:lumMod val="5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 sz="3200" dirty="0">
                <a:solidFill>
                  <a:schemeClr val="bg1"/>
                </a:solidFill>
                <a:latin typeface="Calibri" panose="020F0502020204030204" pitchFamily="34" charset="0"/>
                <a:cs typeface="Calibri" panose="020F0502020204030204" pitchFamily="34" charset="0"/>
              </a:rPr>
              <a:t>OEA Perú : Condiciones para </a:t>
            </a:r>
            <a:r>
              <a:rPr lang="es-ES" sz="3200" dirty="0" err="1">
                <a:solidFill>
                  <a:schemeClr val="bg1"/>
                </a:solidFill>
                <a:latin typeface="Calibri" panose="020F0502020204030204" pitchFamily="34" charset="0"/>
                <a:cs typeface="Calibri" panose="020F0502020204030204" pitchFamily="34" charset="0"/>
              </a:rPr>
              <a:t>ARMs</a:t>
            </a:r>
            <a:r>
              <a:rPr lang="es-ES" sz="3200" dirty="0">
                <a:solidFill>
                  <a:schemeClr val="bg1"/>
                </a:solidFill>
                <a:latin typeface="Calibri" panose="020F0502020204030204" pitchFamily="34" charset="0"/>
                <a:cs typeface="Calibri" panose="020F0502020204030204" pitchFamily="34" charset="0"/>
              </a:rPr>
              <a:t> se incrementan</a:t>
            </a:r>
            <a:endParaRPr lang="es-MX" sz="3200" dirty="0">
              <a:solidFill>
                <a:schemeClr val="bg1"/>
              </a:solidFill>
              <a:latin typeface="Calibri" panose="020F0502020204030204" pitchFamily="34" charset="0"/>
              <a:cs typeface="Calibri" panose="020F0502020204030204" pitchFamily="34" charset="0"/>
            </a:endParaRPr>
          </a:p>
        </p:txBody>
      </p:sp>
      <p:sp>
        <p:nvSpPr>
          <p:cNvPr id="10" name="2 Marcador de contenido">
            <a:extLst>
              <a:ext uri="{FF2B5EF4-FFF2-40B4-BE49-F238E27FC236}">
                <a16:creationId xmlns:a16="http://schemas.microsoft.com/office/drawing/2014/main" id="{EDDDED4A-D141-44F5-9D7D-529B54FBFF05}"/>
              </a:ext>
            </a:extLst>
          </p:cNvPr>
          <p:cNvSpPr txBox="1">
            <a:spLocks/>
          </p:cNvSpPr>
          <p:nvPr/>
        </p:nvSpPr>
        <p:spPr>
          <a:xfrm>
            <a:off x="6224588" y="1684416"/>
            <a:ext cx="5367950" cy="482313"/>
          </a:xfrm>
          <a:prstGeom prst="rect">
            <a:avLst/>
          </a:prstGeom>
          <a:solidFill>
            <a:srgbClr val="48587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2000" dirty="0">
                <a:solidFill>
                  <a:schemeClr val="bg1"/>
                </a:solidFill>
              </a:rPr>
              <a:t>Evolución OEA </a:t>
            </a:r>
          </a:p>
          <a:p>
            <a:pPr marL="0" indent="0" algn="ctr">
              <a:buFont typeface="Arial" panose="020B0604020202020204" pitchFamily="34" charset="0"/>
              <a:buNone/>
            </a:pPr>
            <a:endParaRPr lang="es-PE" sz="3200" dirty="0">
              <a:solidFill>
                <a:schemeClr val="bg1"/>
              </a:solidFill>
            </a:endParaRPr>
          </a:p>
          <a:p>
            <a:pPr marL="0" indent="0" algn="ctr">
              <a:buFont typeface="Arial" panose="020B0604020202020204" pitchFamily="34" charset="0"/>
              <a:buNone/>
            </a:pPr>
            <a:endParaRPr lang="es-PE" sz="3200" dirty="0">
              <a:solidFill>
                <a:schemeClr val="bg1"/>
              </a:solidFill>
            </a:endParaRPr>
          </a:p>
          <a:p>
            <a:pPr marL="0" indent="0" algn="ctr">
              <a:buFont typeface="Arial" panose="020B0604020202020204" pitchFamily="34" charset="0"/>
              <a:buNone/>
            </a:pPr>
            <a:endParaRPr lang="es-PE" sz="3200" dirty="0">
              <a:solidFill>
                <a:schemeClr val="bg1"/>
              </a:solidFill>
            </a:endParaRPr>
          </a:p>
          <a:p>
            <a:pPr marL="0" indent="0" algn="ctr">
              <a:buFont typeface="Arial" panose="020B0604020202020204" pitchFamily="34" charset="0"/>
              <a:buNone/>
            </a:pPr>
            <a:endParaRPr lang="es-PE" sz="3200" dirty="0">
              <a:solidFill>
                <a:schemeClr val="bg1"/>
              </a:solidFill>
            </a:endParaRPr>
          </a:p>
          <a:p>
            <a:pPr marL="0" indent="0" algn="ctr">
              <a:buFont typeface="Arial" panose="020B0604020202020204" pitchFamily="34" charset="0"/>
              <a:buNone/>
            </a:pPr>
            <a:endParaRPr lang="es-PE" sz="3200" dirty="0">
              <a:solidFill>
                <a:schemeClr val="bg1"/>
              </a:solidFill>
            </a:endParaRPr>
          </a:p>
        </p:txBody>
      </p:sp>
      <p:pic>
        <p:nvPicPr>
          <p:cNvPr id="16" name="Picture 15">
            <a:extLst>
              <a:ext uri="{FF2B5EF4-FFF2-40B4-BE49-F238E27FC236}">
                <a16:creationId xmlns:a16="http://schemas.microsoft.com/office/drawing/2014/main" id="{53CA0D08-6894-4840-A9D9-09367BB21A9A}"/>
              </a:ext>
            </a:extLst>
          </p:cNvPr>
          <p:cNvPicPr>
            <a:picLocks noChangeAspect="1"/>
          </p:cNvPicPr>
          <p:nvPr/>
        </p:nvPicPr>
        <p:blipFill>
          <a:blip r:embed="rId3"/>
          <a:stretch>
            <a:fillRect/>
          </a:stretch>
        </p:blipFill>
        <p:spPr>
          <a:xfrm>
            <a:off x="599462" y="2427947"/>
            <a:ext cx="5278196" cy="3068391"/>
          </a:xfrm>
          <a:prstGeom prst="rect">
            <a:avLst/>
          </a:prstGeom>
          <a:ln>
            <a:solidFill>
              <a:schemeClr val="bg1">
                <a:lumMod val="75000"/>
              </a:schemeClr>
            </a:solidFill>
          </a:ln>
        </p:spPr>
      </p:pic>
      <p:sp>
        <p:nvSpPr>
          <p:cNvPr id="18" name="2 Marcador de contenido">
            <a:extLst>
              <a:ext uri="{FF2B5EF4-FFF2-40B4-BE49-F238E27FC236}">
                <a16:creationId xmlns:a16="http://schemas.microsoft.com/office/drawing/2014/main" id="{5ACCD6BC-0ADC-44AF-89FC-D7FAEC2FD4BC}"/>
              </a:ext>
            </a:extLst>
          </p:cNvPr>
          <p:cNvSpPr txBox="1">
            <a:spLocks/>
          </p:cNvSpPr>
          <p:nvPr/>
        </p:nvSpPr>
        <p:spPr>
          <a:xfrm>
            <a:off x="599463" y="5741707"/>
            <a:ext cx="1569580" cy="510238"/>
          </a:xfrm>
          <a:prstGeom prst="rect">
            <a:avLst/>
          </a:prstGeom>
          <a:ln>
            <a:solidFill>
              <a:schemeClr val="bg1">
                <a:lumMod val="6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es-PE" sz="1400" dirty="0">
                <a:solidFill>
                  <a:schemeClr val="tx2"/>
                </a:solidFill>
              </a:rPr>
              <a:t>Fuente: </a:t>
            </a:r>
            <a:r>
              <a:rPr lang="es-PE" sz="1400" dirty="0" err="1">
                <a:solidFill>
                  <a:schemeClr val="tx2"/>
                </a:solidFill>
              </a:rPr>
              <a:t>Sunat</a:t>
            </a:r>
            <a:endParaRPr lang="es-PE" sz="1400" dirty="0">
              <a:solidFill>
                <a:schemeClr val="tx2"/>
              </a:solidFill>
            </a:endParaRPr>
          </a:p>
          <a:p>
            <a:pPr marL="0" indent="0" algn="just">
              <a:lnSpc>
                <a:spcPct val="100000"/>
              </a:lnSpc>
              <a:spcBef>
                <a:spcPts val="0"/>
              </a:spcBef>
              <a:buFont typeface="Arial" panose="020B0604020202020204" pitchFamily="34" charset="0"/>
              <a:buNone/>
            </a:pPr>
            <a:r>
              <a:rPr lang="es-PE" sz="1400" dirty="0">
                <a:solidFill>
                  <a:schemeClr val="tx2"/>
                </a:solidFill>
              </a:rPr>
              <a:t>Elaboración: </a:t>
            </a:r>
            <a:r>
              <a:rPr lang="es-PE" sz="1400" dirty="0" err="1">
                <a:solidFill>
                  <a:schemeClr val="tx2"/>
                </a:solidFill>
              </a:rPr>
              <a:t>Ifcom</a:t>
            </a:r>
            <a:r>
              <a:rPr lang="es-PE" sz="1400" dirty="0">
                <a:solidFill>
                  <a:schemeClr val="tx2"/>
                </a:solidFill>
              </a:rPr>
              <a:t> </a:t>
            </a:r>
          </a:p>
          <a:p>
            <a:pPr marL="0" indent="0" algn="just">
              <a:lnSpc>
                <a:spcPct val="100000"/>
              </a:lnSpc>
              <a:spcBef>
                <a:spcPts val="0"/>
              </a:spcBef>
              <a:buFont typeface="Arial" panose="020B0604020202020204" pitchFamily="34" charset="0"/>
              <a:buNone/>
            </a:pPr>
            <a:endParaRPr lang="es-PE" sz="1400" dirty="0">
              <a:solidFill>
                <a:schemeClr val="tx2"/>
              </a:solidFill>
            </a:endParaRPr>
          </a:p>
          <a:p>
            <a:pPr marL="0" indent="0" algn="just">
              <a:lnSpc>
                <a:spcPct val="100000"/>
              </a:lnSpc>
              <a:spcBef>
                <a:spcPts val="0"/>
              </a:spcBef>
              <a:buFont typeface="Arial" panose="020B0604020202020204" pitchFamily="34" charset="0"/>
              <a:buNone/>
            </a:pPr>
            <a:endParaRPr lang="es-PE" sz="1400" dirty="0">
              <a:solidFill>
                <a:schemeClr val="tx2"/>
              </a:solidFill>
            </a:endParaRPr>
          </a:p>
          <a:p>
            <a:pPr marL="0" indent="0" algn="just">
              <a:lnSpc>
                <a:spcPct val="100000"/>
              </a:lnSpc>
              <a:spcBef>
                <a:spcPts val="0"/>
              </a:spcBef>
              <a:buFont typeface="Arial" panose="020B0604020202020204" pitchFamily="34" charset="0"/>
              <a:buNone/>
            </a:pPr>
            <a:endParaRPr lang="es-PE" sz="1400" dirty="0">
              <a:solidFill>
                <a:schemeClr val="tx2"/>
              </a:solidFill>
            </a:endParaRPr>
          </a:p>
          <a:p>
            <a:pPr marL="0" indent="0" algn="just">
              <a:lnSpc>
                <a:spcPct val="100000"/>
              </a:lnSpc>
              <a:spcBef>
                <a:spcPts val="0"/>
              </a:spcBef>
              <a:buFont typeface="Arial" panose="020B0604020202020204" pitchFamily="34" charset="0"/>
              <a:buNone/>
            </a:pPr>
            <a:endParaRPr lang="es-PE" sz="1400" dirty="0">
              <a:solidFill>
                <a:schemeClr val="tx2"/>
              </a:solidFill>
            </a:endParaRPr>
          </a:p>
          <a:p>
            <a:pPr marL="0" indent="0" algn="just">
              <a:lnSpc>
                <a:spcPct val="100000"/>
              </a:lnSpc>
              <a:spcBef>
                <a:spcPts val="0"/>
              </a:spcBef>
              <a:buFont typeface="Arial" panose="020B0604020202020204" pitchFamily="34" charset="0"/>
              <a:buNone/>
            </a:pPr>
            <a:endParaRPr lang="es-PE" sz="1400" dirty="0">
              <a:solidFill>
                <a:schemeClr val="tx2"/>
              </a:solidFill>
            </a:endParaRPr>
          </a:p>
        </p:txBody>
      </p:sp>
      <p:graphicFrame>
        <p:nvGraphicFramePr>
          <p:cNvPr id="19" name="Gráfico 1">
            <a:extLst>
              <a:ext uri="{FF2B5EF4-FFF2-40B4-BE49-F238E27FC236}">
                <a16:creationId xmlns:a16="http://schemas.microsoft.com/office/drawing/2014/main" id="{8BB955F4-0774-4308-B95C-B7F188F1BF48}"/>
              </a:ext>
            </a:extLst>
          </p:cNvPr>
          <p:cNvGraphicFramePr>
            <a:graphicFrameLocks/>
          </p:cNvGraphicFramePr>
          <p:nvPr>
            <p:extLst/>
          </p:nvPr>
        </p:nvGraphicFramePr>
        <p:xfrm>
          <a:off x="6224587" y="2427947"/>
          <a:ext cx="5367951" cy="306839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Arrow Connector 4">
            <a:extLst>
              <a:ext uri="{FF2B5EF4-FFF2-40B4-BE49-F238E27FC236}">
                <a16:creationId xmlns:a16="http://schemas.microsoft.com/office/drawing/2014/main" id="{EE5C6215-D62B-4757-BB31-F084447237FD}"/>
              </a:ext>
            </a:extLst>
          </p:cNvPr>
          <p:cNvCxnSpPr>
            <a:cxnSpLocks/>
          </p:cNvCxnSpPr>
          <p:nvPr/>
        </p:nvCxnSpPr>
        <p:spPr>
          <a:xfrm flipV="1">
            <a:off x="10176387" y="2805517"/>
            <a:ext cx="668593" cy="50723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7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97927" y="1512142"/>
            <a:ext cx="9670565" cy="433965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s-ES" sz="2300" i="0" u="sng" strike="noStrike" kern="1200" cap="none" spc="0" normalizeH="0" baseline="0" noProof="0" dirty="0">
                <a:ln>
                  <a:noFill/>
                </a:ln>
                <a:effectLst/>
                <a:uLnTx/>
                <a:uFillTx/>
                <a:ea typeface="Roboto" panose="02000000000000000000" pitchFamily="2" charset="0"/>
                <a:cs typeface="+mn-cs"/>
              </a:rPr>
              <a:t>Procesamiento manual de datos</a:t>
            </a:r>
            <a:r>
              <a:rPr kumimoji="0" lang="es-ES" sz="2300" i="0" u="none" strike="noStrike" kern="1200" cap="none" spc="0" normalizeH="0" baseline="0" noProof="0" dirty="0">
                <a:ln>
                  <a:noFill/>
                </a:ln>
                <a:effectLst/>
                <a:uLnTx/>
                <a:uFillTx/>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300" i="0" u="none" strike="noStrike" kern="1200" cap="none" spc="0" normalizeH="0" baseline="0" noProof="0" dirty="0">
                <a:ln>
                  <a:noFill/>
                </a:ln>
                <a:effectLst/>
                <a:uLnTx/>
                <a:uFillTx/>
                <a:ea typeface="Roboto" panose="02000000000000000000" pitchFamily="2" charset="0"/>
                <a:cs typeface="+mn-cs"/>
              </a:rPr>
              <a:t>Existen riesgos asociados al proceso manual de manejar datos confidenciales y sensibles con bajos estándares de seguridad o integridad. </a:t>
            </a:r>
          </a:p>
          <a:p>
            <a:pPr lvl="0">
              <a:defRPr/>
            </a:pPr>
            <a:endParaRPr lang="es-ES" sz="2300" dirty="0">
              <a:ea typeface="Roboto" panose="02000000000000000000" pitchFamily="2" charset="0"/>
            </a:endParaRPr>
          </a:p>
          <a:p>
            <a:pPr lvl="0">
              <a:defRPr/>
            </a:pPr>
            <a:r>
              <a:rPr lang="es-ES" sz="2300" u="sng" dirty="0">
                <a:ea typeface="Roboto" panose="02000000000000000000" pitchFamily="2" charset="0"/>
              </a:rPr>
              <a:t>Trazabilidad</a:t>
            </a:r>
          </a:p>
          <a:p>
            <a:pPr lvl="0">
              <a:defRPr/>
            </a:pPr>
            <a:r>
              <a:rPr lang="es-ES" sz="2300" dirty="0">
                <a:ea typeface="Roboto" panose="02000000000000000000" pitchFamily="2" charset="0"/>
              </a:rPr>
              <a:t>Dificultades para establecer la procedencia y trazabilidad de la data y a garantizar el acceso seguro y las responsabilidades de quienes comparten la data. </a:t>
            </a:r>
          </a:p>
          <a:p>
            <a:pPr lvl="0">
              <a:defRPr/>
            </a:pPr>
            <a:endParaRPr lang="es-ES" sz="2300" dirty="0">
              <a:ea typeface="Roboto" panose="02000000000000000000" pitchFamily="2" charset="0"/>
            </a:endParaRPr>
          </a:p>
          <a:p>
            <a:pPr lvl="0">
              <a:defRPr/>
            </a:pPr>
            <a:r>
              <a:rPr lang="es-ES" sz="2300" u="sng" dirty="0">
                <a:ea typeface="Roboto" panose="02000000000000000000" pitchFamily="2" charset="0"/>
              </a:rPr>
              <a:t>Status del Operador</a:t>
            </a:r>
          </a:p>
          <a:p>
            <a:pPr lvl="0">
              <a:defRPr/>
            </a:pPr>
            <a:r>
              <a:rPr lang="es-ES" sz="2300" dirty="0">
                <a:ea typeface="Roboto" panose="02000000000000000000" pitchFamily="2" charset="0"/>
              </a:rPr>
              <a:t>Rapidez en identificación de OEA y cambios en el status (cancelación, suspensión, </a:t>
            </a:r>
            <a:r>
              <a:rPr lang="es-ES" sz="2300" dirty="0" err="1">
                <a:ea typeface="Roboto" panose="02000000000000000000" pitchFamily="2" charset="0"/>
              </a:rPr>
              <a:t>etc</a:t>
            </a:r>
            <a:r>
              <a:rPr lang="es-ES" sz="2300" dirty="0">
                <a:ea typeface="Roboto" panose="02000000000000000000" pitchFamily="2" charset="0"/>
              </a:rPr>
              <a:t>).</a:t>
            </a:r>
            <a:endParaRPr kumimoji="0" lang="en-US" sz="2300" i="0" u="none" strike="noStrike" kern="1200" cap="none" spc="0" normalizeH="0" baseline="0" noProof="0" dirty="0">
              <a:ln>
                <a:noFill/>
              </a:ln>
              <a:effectLst/>
              <a:uLnTx/>
              <a:uFillTx/>
              <a:ea typeface="Roboto" panose="02000000000000000000" pitchFamily="2" charset="0"/>
            </a:endParaRPr>
          </a:p>
        </p:txBody>
      </p:sp>
      <p:sp>
        <p:nvSpPr>
          <p:cNvPr id="19" name="TextBox 18"/>
          <p:cNvSpPr txBox="1"/>
          <p:nvPr/>
        </p:nvSpPr>
        <p:spPr>
          <a:xfrm>
            <a:off x="2346351" y="502179"/>
            <a:ext cx="7499554" cy="707886"/>
          </a:xfrm>
          <a:prstGeom prst="rect">
            <a:avLst/>
          </a:prstGeom>
          <a:solidFill>
            <a:schemeClr val="accent1">
              <a:lumMod val="5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err="1">
                <a:solidFill>
                  <a:schemeClr val="bg1"/>
                </a:solidFill>
                <a:latin typeface="Calibri" panose="020F0502020204030204"/>
              </a:rPr>
              <a:t>Desafíos</a:t>
            </a:r>
            <a:r>
              <a:rPr lang="en-US" altLang="en-US" sz="4000" dirty="0">
                <a:solidFill>
                  <a:schemeClr val="bg1"/>
                </a:solidFill>
                <a:latin typeface="Calibri" panose="020F0502020204030204"/>
              </a:rPr>
              <a:t> de Blockchain </a:t>
            </a:r>
            <a:r>
              <a:rPr lang="en-US" altLang="en-US" sz="4000" dirty="0" err="1">
                <a:solidFill>
                  <a:schemeClr val="bg1"/>
                </a:solidFill>
                <a:latin typeface="Calibri" panose="020F0502020204030204"/>
              </a:rPr>
              <a:t>en</a:t>
            </a:r>
            <a:r>
              <a:rPr lang="en-US" altLang="en-US" sz="4000" dirty="0">
                <a:solidFill>
                  <a:schemeClr val="bg1"/>
                </a:solidFill>
                <a:latin typeface="Calibri" panose="020F0502020204030204"/>
              </a:rPr>
              <a:t> los ACM </a:t>
            </a:r>
            <a:endParaRPr kumimoji="0" lang="en-US" sz="4000" b="0" i="0" u="none" strike="noStrike" kern="1200" cap="none" spc="0" normalizeH="0" baseline="0" noProof="0" dirty="0">
              <a:ln>
                <a:noFill/>
              </a:ln>
              <a:solidFill>
                <a:schemeClr val="bg1"/>
              </a:solidFill>
              <a:effectLst/>
              <a:uLnTx/>
              <a:uFillTx/>
              <a:latin typeface="Dense" panose="02000000000000000000" pitchFamily="50" charset="0"/>
              <a:ea typeface="Roboto" panose="02000000000000000000" pitchFamily="2" charset="0"/>
            </a:endParaRPr>
          </a:p>
        </p:txBody>
      </p:sp>
      <p:sp>
        <p:nvSpPr>
          <p:cNvPr id="3" name="TextBox 2">
            <a:extLst>
              <a:ext uri="{FF2B5EF4-FFF2-40B4-BE49-F238E27FC236}">
                <a16:creationId xmlns:a16="http://schemas.microsoft.com/office/drawing/2014/main" id="{F9E0AC7C-BF34-4AC9-9B5A-F325AA70B023}"/>
              </a:ext>
            </a:extLst>
          </p:cNvPr>
          <p:cNvSpPr txBox="1"/>
          <p:nvPr/>
        </p:nvSpPr>
        <p:spPr>
          <a:xfrm>
            <a:off x="1397927" y="5960130"/>
            <a:ext cx="2190308" cy="584775"/>
          </a:xfrm>
          <a:prstGeom prst="rect">
            <a:avLst/>
          </a:prstGeom>
          <a:noFill/>
          <a:ln>
            <a:solidFill>
              <a:schemeClr val="bg1">
                <a:lumMod val="65000"/>
              </a:schemeClr>
            </a:solidFill>
          </a:ln>
        </p:spPr>
        <p:txBody>
          <a:bodyPr wrap="square" rtlCol="0">
            <a:spAutoFit/>
          </a:bodyPr>
          <a:lstStyle/>
          <a:p>
            <a:r>
              <a:rPr lang="es-PE" sz="1600" dirty="0"/>
              <a:t>Fuente: IDB</a:t>
            </a:r>
          </a:p>
          <a:p>
            <a:r>
              <a:rPr lang="es-PE" sz="1600" dirty="0"/>
              <a:t>Adaptación: </a:t>
            </a:r>
            <a:r>
              <a:rPr lang="es-PE" sz="1600" dirty="0" err="1"/>
              <a:t>Ifcom</a:t>
            </a:r>
            <a:endParaRPr lang="en-US" sz="1600" dirty="0"/>
          </a:p>
        </p:txBody>
      </p:sp>
      <p:pic>
        <p:nvPicPr>
          <p:cNvPr id="5" name="Imagen 4">
            <a:extLst>
              <a:ext uri="{FF2B5EF4-FFF2-40B4-BE49-F238E27FC236}">
                <a16:creationId xmlns:a16="http://schemas.microsoft.com/office/drawing/2014/main" id="{76B2C10A-CF38-4266-8EA4-DDE835DF0B8C}"/>
              </a:ext>
            </a:extLst>
          </p:cNvPr>
          <p:cNvPicPr>
            <a:picLocks noChangeAspect="1"/>
          </p:cNvPicPr>
          <p:nvPr/>
        </p:nvPicPr>
        <p:blipFill>
          <a:blip r:embed="rId2"/>
          <a:stretch>
            <a:fillRect/>
          </a:stretch>
        </p:blipFill>
        <p:spPr>
          <a:xfrm>
            <a:off x="8964961" y="5960130"/>
            <a:ext cx="3003755" cy="726856"/>
          </a:xfrm>
          <a:prstGeom prst="rect">
            <a:avLst/>
          </a:prstGeom>
        </p:spPr>
      </p:pic>
    </p:spTree>
    <p:extLst>
      <p:ext uri="{BB962C8B-B14F-4D97-AF65-F5344CB8AC3E}">
        <p14:creationId xmlns:p14="http://schemas.microsoft.com/office/powerpoint/2010/main" val="89594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47626" y="1864563"/>
            <a:ext cx="10025174" cy="4401205"/>
          </a:xfrm>
          <a:prstGeom prst="rect">
            <a:avLst/>
          </a:prstGeom>
        </p:spPr>
        <p:txBody>
          <a:bodyPr wrap="square">
            <a:spAutoFit/>
          </a:bodyPr>
          <a:lstStyle/>
          <a:p>
            <a:pPr marL="342900" lvl="0" indent="-342900" algn="just">
              <a:buFont typeface="Arial" panose="020B0604020202020204" pitchFamily="34" charset="0"/>
              <a:buChar char="•"/>
              <a:defRPr/>
            </a:pPr>
            <a:r>
              <a:rPr lang="en-US" sz="2800" dirty="0" err="1">
                <a:latin typeface="Calibri" panose="020F0502020204030204" pitchFamily="34" charset="0"/>
                <a:ea typeface="Roboto" panose="02000000000000000000" pitchFamily="2" charset="0"/>
                <a:cs typeface="Calibri" panose="020F0502020204030204" pitchFamily="34" charset="0"/>
              </a:rPr>
              <a:t>Eficiencia</a:t>
            </a:r>
            <a:r>
              <a:rPr lang="en-US" sz="2800" dirty="0">
                <a:latin typeface="Calibri" panose="020F0502020204030204" pitchFamily="34" charset="0"/>
                <a:ea typeface="Roboto" panose="02000000000000000000" pitchFamily="2" charset="0"/>
                <a:cs typeface="Calibri" panose="020F0502020204030204" pitchFamily="34" charset="0"/>
              </a:rPr>
              <a:t> y </a:t>
            </a:r>
            <a:r>
              <a:rPr lang="en-US" sz="2800" dirty="0" err="1">
                <a:latin typeface="Calibri" panose="020F0502020204030204" pitchFamily="34" charset="0"/>
                <a:ea typeface="Roboto" panose="02000000000000000000" pitchFamily="2" charset="0"/>
                <a:cs typeface="Calibri" panose="020F0502020204030204" pitchFamily="34" charset="0"/>
              </a:rPr>
              <a:t>efectividad</a:t>
            </a:r>
            <a:r>
              <a:rPr lang="en-US" sz="2800" dirty="0">
                <a:latin typeface="Calibri" panose="020F0502020204030204" pitchFamily="34" charset="0"/>
                <a:ea typeface="Roboto" panose="02000000000000000000" pitchFamily="2" charset="0"/>
                <a:cs typeface="Calibri" panose="020F0502020204030204" pitchFamily="34" charset="0"/>
              </a:rPr>
              <a:t> al </a:t>
            </a:r>
            <a:r>
              <a:rPr lang="en-US" sz="2800" dirty="0" err="1">
                <a:latin typeface="Calibri" panose="020F0502020204030204" pitchFamily="34" charset="0"/>
                <a:ea typeface="Roboto" panose="02000000000000000000" pitchFamily="2" charset="0"/>
                <a:cs typeface="Calibri" panose="020F0502020204030204" pitchFamily="34" charset="0"/>
              </a:rPr>
              <a:t>manejo</a:t>
            </a:r>
            <a:r>
              <a:rPr lang="en-US" sz="2800" dirty="0">
                <a:latin typeface="Calibri" panose="020F0502020204030204" pitchFamily="34" charset="0"/>
                <a:ea typeface="Roboto" panose="02000000000000000000" pitchFamily="2" charset="0"/>
                <a:cs typeface="Calibri" panose="020F0502020204030204" pitchFamily="34" charset="0"/>
              </a:rPr>
              <a:t> de los ARM</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effectLst/>
                <a:uLnTx/>
                <a:uFillTx/>
                <a:latin typeface="Calibri" panose="020F0502020204030204" pitchFamily="34" charset="0"/>
                <a:ea typeface="Roboto" panose="02000000000000000000" pitchFamily="2" charset="0"/>
                <a:cs typeface="Calibri" panose="020F0502020204030204" pitchFamily="34" charset="0"/>
              </a:rPr>
              <a:t>Digitaliza y automatiza el intercambio de información de </a:t>
            </a:r>
            <a:r>
              <a:rPr kumimoji="0" lang="es-ES" sz="2800" b="0" i="0" u="none" strike="noStrike" kern="1200" cap="none" spc="0" normalizeH="0" baseline="0" noProof="0" dirty="0" err="1">
                <a:ln>
                  <a:noFill/>
                </a:ln>
                <a:effectLst/>
                <a:uLnTx/>
                <a:uFillTx/>
                <a:latin typeface="Calibri" panose="020F0502020204030204" pitchFamily="34" charset="0"/>
                <a:ea typeface="Roboto" panose="02000000000000000000" pitchFamily="2" charset="0"/>
                <a:cs typeface="Calibri" panose="020F0502020204030204" pitchFamily="34" charset="0"/>
              </a:rPr>
              <a:t>OEAs</a:t>
            </a:r>
            <a:r>
              <a:rPr kumimoji="0" lang="es-ES" sz="2800" b="0" i="0" u="none" strike="noStrike" kern="1200" cap="none" spc="0" normalizeH="0" baseline="0" noProof="0" dirty="0">
                <a:ln>
                  <a:noFill/>
                </a:ln>
                <a:effectLst/>
                <a:uLnTx/>
                <a:uFillTx/>
                <a:latin typeface="Calibri" panose="020F0502020204030204" pitchFamily="34" charset="0"/>
                <a:ea typeface="Roboto" panose="02000000000000000000" pitchFamily="2" charset="0"/>
                <a:cs typeface="Calibri" panose="020F0502020204030204" pitchFamily="34" charset="0"/>
              </a:rPr>
              <a:t> sujetas a los ARM.</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effectLst/>
                <a:uLnTx/>
                <a:uFillTx/>
                <a:latin typeface="Calibri" panose="020F0502020204030204" pitchFamily="34" charset="0"/>
                <a:ea typeface="Roboto" panose="02000000000000000000" pitchFamily="2" charset="0"/>
                <a:cs typeface="Calibri" panose="020F0502020204030204" pitchFamily="34" charset="0"/>
              </a:rPr>
              <a:t>Tener mecanismos seguros, confiables, inmutables y trazables para compartir datos de OEA sujetos a ARM.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effectLst/>
                <a:uLnTx/>
                <a:uFillTx/>
                <a:latin typeface="Calibri" panose="020F0502020204030204" pitchFamily="34" charset="0"/>
                <a:ea typeface="Roboto" panose="02000000000000000000" pitchFamily="2" charset="0"/>
                <a:cs typeface="Calibri" panose="020F0502020204030204" pitchFamily="34" charset="0"/>
              </a:rPr>
              <a:t>Asegurar la integridad de la data y adecuar el acceso a la información</a:t>
            </a:r>
            <a:r>
              <a:rPr lang="es-ES" sz="2800" dirty="0">
                <a:latin typeface="Calibri" panose="020F0502020204030204" pitchFamily="34" charset="0"/>
                <a:ea typeface="Roboto" panose="02000000000000000000" pitchFamily="2" charset="0"/>
                <a:cs typeface="Calibri" panose="020F050202020403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effectLst/>
                <a:uLnTx/>
                <a:uFillTx/>
                <a:latin typeface="Calibri" panose="020F0502020204030204" pitchFamily="34" charset="0"/>
                <a:ea typeface="Roboto" panose="02000000000000000000" pitchFamily="2" charset="0"/>
                <a:cs typeface="Calibri" panose="020F0502020204030204" pitchFamily="34" charset="0"/>
              </a:rPr>
              <a:t>Promover transparencia para al sector privado dando acceso a la información relacionada con los certificados. </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ES" sz="2800" b="0" i="0" u="none" strike="noStrike" kern="1200" cap="none" spc="0" normalizeH="0" baseline="0" noProof="0" dirty="0">
              <a:ln>
                <a:noFill/>
              </a:ln>
              <a:solidFill>
                <a:prstClr val="white"/>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7" name="TextBox 26"/>
          <p:cNvSpPr txBox="1"/>
          <p:nvPr/>
        </p:nvSpPr>
        <p:spPr>
          <a:xfrm>
            <a:off x="1709195" y="408687"/>
            <a:ext cx="8773610" cy="1077218"/>
          </a:xfrm>
          <a:prstGeom prst="rect">
            <a:avLst/>
          </a:prstGeom>
          <a:solidFill>
            <a:schemeClr val="accent1">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chemeClr val="bg1"/>
                </a:solidFill>
                <a:effectLst/>
                <a:uLnTx/>
                <a:uFillTx/>
                <a:latin typeface="Calibri" panose="020F0502020204030204"/>
                <a:cs typeface="+mn-cs"/>
              </a:rPr>
              <a:t>Blockchain </a:t>
            </a:r>
            <a:r>
              <a:rPr kumimoji="0" lang="en-US" altLang="en-US" sz="3200" b="0" i="0" u="none" strike="noStrike" kern="1200" cap="none" spc="0" normalizeH="0" baseline="0" noProof="0" dirty="0" err="1">
                <a:ln>
                  <a:noFill/>
                </a:ln>
                <a:solidFill>
                  <a:schemeClr val="bg1"/>
                </a:solidFill>
                <a:effectLst/>
                <a:uLnTx/>
                <a:uFillTx/>
                <a:latin typeface="Calibri" panose="020F0502020204030204"/>
                <a:cs typeface="+mn-cs"/>
              </a:rPr>
              <a:t>como</a:t>
            </a:r>
            <a:r>
              <a:rPr kumimoji="0" lang="en-US" altLang="en-US" sz="3200" b="0" i="0" u="none" strike="noStrike" kern="1200" cap="none" spc="0" normalizeH="0" baseline="0" noProof="0" dirty="0">
                <a:ln>
                  <a:noFill/>
                </a:ln>
                <a:solidFill>
                  <a:schemeClr val="bg1"/>
                </a:solidFill>
                <a:effectLst/>
                <a:uLnTx/>
                <a:uFillTx/>
                <a:latin typeface="Calibri" panose="020F0502020204030204"/>
                <a:cs typeface="+mn-cs"/>
              </a:rPr>
              <a:t> </a:t>
            </a:r>
            <a:r>
              <a:rPr kumimoji="0" lang="en-US" altLang="en-US" sz="3200" b="0" i="0" u="none" strike="noStrike" kern="1200" cap="none" spc="0" normalizeH="0" baseline="0" noProof="0" dirty="0" err="1">
                <a:ln>
                  <a:noFill/>
                </a:ln>
                <a:solidFill>
                  <a:schemeClr val="bg1"/>
                </a:solidFill>
                <a:effectLst/>
                <a:uLnTx/>
                <a:uFillTx/>
                <a:latin typeface="Calibri" panose="020F0502020204030204"/>
                <a:cs typeface="+mn-cs"/>
              </a:rPr>
              <a:t>solución</a:t>
            </a:r>
            <a:r>
              <a:rPr kumimoji="0" lang="en-US" altLang="en-US" sz="3200" b="0" i="0" u="none" strike="noStrike" kern="1200" cap="none" spc="0" normalizeH="0" baseline="0" noProof="0" dirty="0">
                <a:ln>
                  <a:noFill/>
                </a:ln>
                <a:solidFill>
                  <a:schemeClr val="bg1"/>
                </a:solidFill>
                <a:effectLst/>
                <a:uLnTx/>
                <a:uFillTx/>
                <a:latin typeface="Calibri" panose="020F0502020204030204"/>
                <a:cs typeface="+mn-cs"/>
              </a:rPr>
              <a:t> a los </a:t>
            </a:r>
            <a:r>
              <a:rPr kumimoji="0" lang="en-US" altLang="en-US" sz="3200" b="0" i="0" u="none" strike="noStrike" kern="1200" cap="none" spc="0" normalizeH="0" baseline="0" noProof="0" dirty="0" err="1">
                <a:ln>
                  <a:noFill/>
                </a:ln>
                <a:solidFill>
                  <a:schemeClr val="bg1"/>
                </a:solidFill>
                <a:effectLst/>
                <a:uLnTx/>
                <a:uFillTx/>
                <a:latin typeface="Calibri" panose="020F0502020204030204"/>
                <a:cs typeface="+mn-cs"/>
              </a:rPr>
              <a:t>Acuerdos</a:t>
            </a:r>
            <a:r>
              <a:rPr kumimoji="0" lang="en-US" altLang="en-US" sz="3200" b="0" i="0" u="none" strike="noStrike" kern="1200" cap="none" spc="0" normalizeH="0" baseline="0" noProof="0" dirty="0">
                <a:ln>
                  <a:noFill/>
                </a:ln>
                <a:solidFill>
                  <a:schemeClr val="bg1"/>
                </a:solidFill>
                <a:effectLst/>
                <a:uLnTx/>
                <a:uFillTx/>
                <a:latin typeface="Calibri" panose="020F0502020204030204"/>
                <a:cs typeface="+mn-cs"/>
              </a:rPr>
              <a:t> de </a:t>
            </a:r>
            <a:r>
              <a:rPr lang="en-US" altLang="en-US" sz="3200" dirty="0">
                <a:solidFill>
                  <a:schemeClr val="bg1"/>
                </a:solidFill>
                <a:latin typeface="Calibri" panose="020F0502020204030204"/>
              </a:rPr>
              <a:t>R</a:t>
            </a:r>
            <a:r>
              <a:rPr kumimoji="0" lang="en-US" altLang="en-US" sz="3200" b="0" i="0" u="none" strike="noStrike" kern="1200" cap="none" spc="0" normalizeH="0" baseline="0" noProof="0" dirty="0" err="1">
                <a:ln>
                  <a:noFill/>
                </a:ln>
                <a:solidFill>
                  <a:schemeClr val="bg1"/>
                </a:solidFill>
                <a:effectLst/>
                <a:uLnTx/>
                <a:uFillTx/>
                <a:latin typeface="Calibri" panose="020F0502020204030204"/>
                <a:cs typeface="+mn-cs"/>
              </a:rPr>
              <a:t>econocimiento</a:t>
            </a:r>
            <a:r>
              <a:rPr kumimoji="0" lang="en-US" altLang="en-US" sz="3200" b="0" i="0" u="none" strike="noStrike" kern="1200" cap="none" spc="0" normalizeH="0" baseline="0" noProof="0" dirty="0">
                <a:ln>
                  <a:noFill/>
                </a:ln>
                <a:solidFill>
                  <a:schemeClr val="bg1"/>
                </a:solidFill>
                <a:effectLst/>
                <a:uLnTx/>
                <a:uFillTx/>
                <a:latin typeface="Calibri" panose="020F0502020204030204"/>
                <a:cs typeface="+mn-cs"/>
              </a:rPr>
              <a:t> </a:t>
            </a:r>
            <a:r>
              <a:rPr kumimoji="0" lang="en-US" altLang="en-US" sz="3200" b="0" i="0" u="none" strike="noStrike" kern="1200" cap="none" spc="0" normalizeH="0" baseline="0" noProof="0" dirty="0" err="1">
                <a:ln>
                  <a:noFill/>
                </a:ln>
                <a:solidFill>
                  <a:schemeClr val="bg1"/>
                </a:solidFill>
                <a:effectLst/>
                <a:uLnTx/>
                <a:uFillTx/>
                <a:latin typeface="Calibri" panose="020F0502020204030204"/>
                <a:cs typeface="+mn-cs"/>
              </a:rPr>
              <a:t>Mutuo</a:t>
            </a:r>
            <a:r>
              <a:rPr kumimoji="0" lang="en-US" altLang="en-US" sz="3200" b="0" i="0" u="none" strike="noStrike" kern="1200" cap="none" spc="0" normalizeH="0" baseline="0" noProof="0" dirty="0">
                <a:ln>
                  <a:noFill/>
                </a:ln>
                <a:solidFill>
                  <a:schemeClr val="bg1"/>
                </a:solidFill>
                <a:effectLst/>
                <a:uLnTx/>
                <a:uFillTx/>
                <a:latin typeface="Calibri" panose="020F0502020204030204"/>
                <a:cs typeface="+mn-cs"/>
              </a:rPr>
              <a:t> de AEO</a:t>
            </a:r>
            <a:endParaRPr kumimoji="0" lang="en-US" sz="3200" b="0" i="0" u="none" strike="noStrike" kern="1200" cap="none" spc="0" normalizeH="0" baseline="0" noProof="0" dirty="0">
              <a:ln>
                <a:noFill/>
              </a:ln>
              <a:solidFill>
                <a:schemeClr val="bg1"/>
              </a:solidFill>
              <a:effectLst/>
              <a:uLnTx/>
              <a:uFillTx/>
              <a:latin typeface="Dense" panose="02000000000000000000" pitchFamily="50" charset="0"/>
              <a:ea typeface="Roboto" panose="02000000000000000000" pitchFamily="2" charset="0"/>
              <a:cs typeface="+mn-cs"/>
            </a:endParaRPr>
          </a:p>
        </p:txBody>
      </p:sp>
      <p:pic>
        <p:nvPicPr>
          <p:cNvPr id="4" name="Imagen 4">
            <a:extLst>
              <a:ext uri="{FF2B5EF4-FFF2-40B4-BE49-F238E27FC236}">
                <a16:creationId xmlns:a16="http://schemas.microsoft.com/office/drawing/2014/main" id="{82186CDA-0FCB-4C71-948D-B71DAF8636C9}"/>
              </a:ext>
            </a:extLst>
          </p:cNvPr>
          <p:cNvPicPr>
            <a:picLocks noChangeAspect="1"/>
          </p:cNvPicPr>
          <p:nvPr/>
        </p:nvPicPr>
        <p:blipFill>
          <a:blip r:embed="rId3"/>
          <a:stretch>
            <a:fillRect/>
          </a:stretch>
        </p:blipFill>
        <p:spPr>
          <a:xfrm>
            <a:off x="8964961" y="5960130"/>
            <a:ext cx="3003755" cy="726856"/>
          </a:xfrm>
          <a:prstGeom prst="rect">
            <a:avLst/>
          </a:prstGeom>
        </p:spPr>
      </p:pic>
    </p:spTree>
    <p:extLst>
      <p:ext uri="{BB962C8B-B14F-4D97-AF65-F5344CB8AC3E}">
        <p14:creationId xmlns:p14="http://schemas.microsoft.com/office/powerpoint/2010/main" val="389580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56193" y="1769056"/>
            <a:ext cx="10399625" cy="3577165"/>
          </a:xfrm>
        </p:spPr>
        <p:txBody>
          <a:bodyPr>
            <a:noAutofit/>
          </a:bodyPr>
          <a:lstStyle/>
          <a:p>
            <a:pPr marL="0" indent="0">
              <a:buNone/>
            </a:pPr>
            <a:endParaRPr lang="es-PE" sz="3200" dirty="0"/>
          </a:p>
          <a:p>
            <a:pPr marL="514350" indent="-514350">
              <a:buAutoNum type="arabicPeriod"/>
            </a:pPr>
            <a:r>
              <a:rPr lang="es-PE" sz="3200" dirty="0"/>
              <a:t>Aduanas de Perú, México, Costa Rica</a:t>
            </a:r>
          </a:p>
          <a:p>
            <a:pPr marL="514350" indent="-514350">
              <a:buAutoNum type="arabicPeriod"/>
            </a:pPr>
            <a:r>
              <a:rPr lang="es-PE" sz="3200" dirty="0"/>
              <a:t>Dos (2) Operadores por país</a:t>
            </a:r>
          </a:p>
          <a:p>
            <a:pPr marL="514350" indent="-514350">
              <a:buAutoNum type="arabicPeriod"/>
            </a:pPr>
            <a:r>
              <a:rPr lang="es-PE" sz="3200" dirty="0"/>
              <a:t>Siguiente paso: ¿Alianza del Pacífico? En Julio 2018 se firma Acuerdo de Reconocimiento Mutuo.</a:t>
            </a:r>
          </a:p>
        </p:txBody>
      </p:sp>
      <p:sp>
        <p:nvSpPr>
          <p:cNvPr id="4" name="3 Marcador de número de diapositiva"/>
          <p:cNvSpPr>
            <a:spLocks noGrp="1"/>
          </p:cNvSpPr>
          <p:nvPr>
            <p:ph type="sldNum" sz="quarter" idx="12"/>
          </p:nvPr>
        </p:nvSpPr>
        <p:spPr/>
        <p:txBody>
          <a:bodyPr/>
          <a:lstStyle/>
          <a:p>
            <a:fld id="{015B4913-3D7B-477F-9DA2-4810C45E17BC}" type="slidenum">
              <a:rPr lang="es-PE" smtClean="0">
                <a:solidFill>
                  <a:prstClr val="white"/>
                </a:solidFill>
              </a:rPr>
              <a:pPr/>
              <a:t>18</a:t>
            </a:fld>
            <a:endParaRPr lang="es-PE">
              <a:solidFill>
                <a:prstClr val="white"/>
              </a:solidFill>
            </a:endParaRPr>
          </a:p>
        </p:txBody>
      </p:sp>
      <p:pic>
        <p:nvPicPr>
          <p:cNvPr id="7" name="Imagen 6">
            <a:extLst>
              <a:ext uri="{FF2B5EF4-FFF2-40B4-BE49-F238E27FC236}">
                <a16:creationId xmlns:a16="http://schemas.microsoft.com/office/drawing/2014/main" id="{BE4E81C1-4137-4072-B473-20F04A673EA1}"/>
              </a:ext>
            </a:extLst>
          </p:cNvPr>
          <p:cNvPicPr>
            <a:picLocks noChangeAspect="1"/>
          </p:cNvPicPr>
          <p:nvPr/>
        </p:nvPicPr>
        <p:blipFill>
          <a:blip r:embed="rId2"/>
          <a:stretch>
            <a:fillRect/>
          </a:stretch>
        </p:blipFill>
        <p:spPr>
          <a:xfrm>
            <a:off x="9264524" y="5898830"/>
            <a:ext cx="2735747" cy="662003"/>
          </a:xfrm>
          <a:prstGeom prst="rect">
            <a:avLst/>
          </a:prstGeom>
        </p:spPr>
      </p:pic>
      <p:sp>
        <p:nvSpPr>
          <p:cNvPr id="8" name="1 Título">
            <a:extLst>
              <a:ext uri="{FF2B5EF4-FFF2-40B4-BE49-F238E27FC236}">
                <a16:creationId xmlns:a16="http://schemas.microsoft.com/office/drawing/2014/main" id="{5217C440-5D08-457A-B223-E53713051908}"/>
              </a:ext>
            </a:extLst>
          </p:cNvPr>
          <p:cNvSpPr txBox="1">
            <a:spLocks/>
          </p:cNvSpPr>
          <p:nvPr/>
        </p:nvSpPr>
        <p:spPr>
          <a:xfrm>
            <a:off x="1605516" y="707652"/>
            <a:ext cx="8495414" cy="603884"/>
          </a:xfrm>
          <a:prstGeom prst="rect">
            <a:avLst/>
          </a:prstGeom>
          <a:solidFill>
            <a:schemeClr val="accent1">
              <a:lumMod val="5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 sz="3200" dirty="0">
                <a:solidFill>
                  <a:schemeClr val="bg1"/>
                </a:solidFill>
                <a:latin typeface="Calibri" panose="020F0502020204030204" pitchFamily="34" charset="0"/>
                <a:cs typeface="Calibri" panose="020F0502020204030204" pitchFamily="34" charset="0"/>
              </a:rPr>
              <a:t>Status del Proyecto Cadena</a:t>
            </a:r>
            <a:endParaRPr lang="es-MX"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87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13414"/>
            <a:ext cx="10515600" cy="933195"/>
          </a:xfrm>
          <a:solidFill>
            <a:schemeClr val="accent1">
              <a:lumMod val="50000"/>
            </a:schemeClr>
          </a:solidFill>
        </p:spPr>
        <p:txBody>
          <a:bodyPr>
            <a:normAutofit/>
          </a:bodyPr>
          <a:lstStyle/>
          <a:p>
            <a:pPr algn="ctr"/>
            <a:r>
              <a:rPr lang="es-PE" dirty="0">
                <a:solidFill>
                  <a:schemeClr val="bg1"/>
                </a:solidFill>
              </a:rPr>
              <a:t>Blockchain : Retos</a:t>
            </a:r>
            <a:endParaRPr lang="en-US" dirty="0">
              <a:solidFill>
                <a:schemeClr val="bg1"/>
              </a:solidFill>
            </a:endParaRPr>
          </a:p>
        </p:txBody>
      </p:sp>
      <p:sp>
        <p:nvSpPr>
          <p:cNvPr id="3" name="Marcador de contenido 2"/>
          <p:cNvSpPr>
            <a:spLocks noGrp="1"/>
          </p:cNvSpPr>
          <p:nvPr>
            <p:ph idx="1"/>
          </p:nvPr>
        </p:nvSpPr>
        <p:spPr>
          <a:xfrm>
            <a:off x="817745" y="2510106"/>
            <a:ext cx="10515600" cy="3049574"/>
          </a:xfrm>
        </p:spPr>
        <p:txBody>
          <a:bodyPr>
            <a:normAutofit/>
          </a:bodyPr>
          <a:lstStyle/>
          <a:p>
            <a:pPr algn="just"/>
            <a:r>
              <a:rPr lang="es-PE" dirty="0"/>
              <a:t>Cumplimiento de principios de la facilitación del comercio</a:t>
            </a:r>
          </a:p>
          <a:p>
            <a:pPr algn="just"/>
            <a:r>
              <a:rPr lang="es-PE" dirty="0"/>
              <a:t>Tecnología al alcance de todos? Incentivos al Estado para participar.</a:t>
            </a:r>
          </a:p>
          <a:p>
            <a:pPr algn="just"/>
            <a:r>
              <a:rPr lang="es-PE" dirty="0"/>
              <a:t>Sector Privado + </a:t>
            </a:r>
            <a:r>
              <a:rPr lang="es-PE" dirty="0" err="1"/>
              <a:t>Mypes</a:t>
            </a:r>
            <a:r>
              <a:rPr lang="es-PE" dirty="0"/>
              <a:t>.</a:t>
            </a:r>
          </a:p>
          <a:p>
            <a:pPr algn="just"/>
            <a:r>
              <a:rPr lang="es-PE" dirty="0" err="1"/>
              <a:t>Blockchain</a:t>
            </a:r>
            <a:r>
              <a:rPr lang="es-PE" dirty="0"/>
              <a:t> y Ventanilla Única de Comercio Exterior.</a:t>
            </a:r>
          </a:p>
          <a:p>
            <a:pPr algn="just"/>
            <a:r>
              <a:rPr lang="es-PE" dirty="0" err="1"/>
              <a:t>Blockchain</a:t>
            </a:r>
            <a:r>
              <a:rPr lang="es-PE" dirty="0"/>
              <a:t> y observatorio logístico  </a:t>
            </a:r>
            <a:endParaRPr lang="en-US" dirty="0"/>
          </a:p>
        </p:txBody>
      </p:sp>
      <p:pic>
        <p:nvPicPr>
          <p:cNvPr id="4" name="Imagen 3"/>
          <p:cNvPicPr>
            <a:picLocks noChangeAspect="1"/>
          </p:cNvPicPr>
          <p:nvPr/>
        </p:nvPicPr>
        <p:blipFill>
          <a:blip r:embed="rId3"/>
          <a:stretch>
            <a:fillRect/>
          </a:stretch>
        </p:blipFill>
        <p:spPr>
          <a:xfrm>
            <a:off x="9188245" y="6108986"/>
            <a:ext cx="3003755" cy="726856"/>
          </a:xfrm>
          <a:prstGeom prst="rect">
            <a:avLst/>
          </a:prstGeom>
        </p:spPr>
      </p:pic>
      <p:pic>
        <p:nvPicPr>
          <p:cNvPr id="5" name="5 Marcador de contenido"/>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0091" y="1994898"/>
            <a:ext cx="1306504" cy="938087"/>
          </a:xfrm>
          <a:prstGeom prst="rect">
            <a:avLst/>
          </a:prstGeom>
          <a:noFill/>
          <a:ln>
            <a:noFill/>
          </a:ln>
        </p:spPr>
      </p:pic>
      <p:sp>
        <p:nvSpPr>
          <p:cNvPr id="8" name="Rectángulo 7"/>
          <p:cNvSpPr/>
          <p:nvPr/>
        </p:nvSpPr>
        <p:spPr>
          <a:xfrm>
            <a:off x="10911435" y="2006678"/>
            <a:ext cx="421910" cy="707886"/>
          </a:xfrm>
          <a:prstGeom prst="rect">
            <a:avLst/>
          </a:prstGeom>
        </p:spPr>
        <p:txBody>
          <a:bodyPr wrap="none">
            <a:spAutoFit/>
          </a:bodyPr>
          <a:lstStyle/>
          <a:p>
            <a:r>
              <a:rPr lang="es-PE" sz="4000" b="1" dirty="0">
                <a:solidFill>
                  <a:srgbClr val="C00000"/>
                </a:solidFill>
              </a:rPr>
              <a:t>?</a:t>
            </a:r>
            <a:endParaRPr lang="en-US" sz="2800" b="1" dirty="0">
              <a:solidFill>
                <a:srgbClr val="C00000"/>
              </a:solidFill>
            </a:endParaRPr>
          </a:p>
        </p:txBody>
      </p:sp>
    </p:spTree>
    <p:extLst>
      <p:ext uri="{BB962C8B-B14F-4D97-AF65-F5344CB8AC3E}">
        <p14:creationId xmlns:p14="http://schemas.microsoft.com/office/powerpoint/2010/main" val="29675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01160"/>
            <a:ext cx="10515600" cy="4607825"/>
          </a:xfrm>
        </p:spPr>
        <p:txBody>
          <a:bodyPr>
            <a:normAutofit/>
          </a:bodyPr>
          <a:lstStyle/>
          <a:p>
            <a:pPr algn="just"/>
            <a:r>
              <a:rPr lang="es-PE" dirty="0"/>
              <a:t>Base de datos en constante actualización y al que cualquiera puede tener acceso si es habilitado, distribuida y compartida entre todos los participantes del sistema. </a:t>
            </a:r>
          </a:p>
          <a:p>
            <a:pPr algn="just"/>
            <a:r>
              <a:rPr lang="es-PE" dirty="0"/>
              <a:t>En esta herramienta convergen tres tecnologías (i) la criptografía, que asegura la identificación del usuario y la seguridad de la información, (ii) un sistema de distribución de datos y (iii) la nube.  </a:t>
            </a:r>
          </a:p>
          <a:p>
            <a:pPr algn="just"/>
            <a:r>
              <a:rPr lang="es-PE" dirty="0"/>
              <a:t>Se puede transferir activos digitales, bienes intangibles, servicios.  </a:t>
            </a:r>
          </a:p>
          <a:p>
            <a:pPr algn="just"/>
            <a:r>
              <a:rPr lang="es-PE" dirty="0"/>
              <a:t>Registra las transacciones: intercambio y logrando trazabilidad. </a:t>
            </a:r>
          </a:p>
          <a:p>
            <a:pPr marL="0" indent="0" algn="just">
              <a:buNone/>
            </a:pPr>
            <a:endParaRPr lang="en-US" dirty="0"/>
          </a:p>
        </p:txBody>
      </p:sp>
      <p:pic>
        <p:nvPicPr>
          <p:cNvPr id="4" name="Imagen 3"/>
          <p:cNvPicPr>
            <a:picLocks noChangeAspect="1"/>
          </p:cNvPicPr>
          <p:nvPr/>
        </p:nvPicPr>
        <p:blipFill>
          <a:blip r:embed="rId3"/>
          <a:stretch>
            <a:fillRect/>
          </a:stretch>
        </p:blipFill>
        <p:spPr>
          <a:xfrm>
            <a:off x="956647" y="609293"/>
            <a:ext cx="2314575" cy="647700"/>
          </a:xfrm>
          <a:prstGeom prst="rect">
            <a:avLst/>
          </a:prstGeom>
        </p:spPr>
      </p:pic>
      <p:pic>
        <p:nvPicPr>
          <p:cNvPr id="5" name="Imagen 4"/>
          <p:cNvPicPr>
            <a:picLocks noChangeAspect="1"/>
          </p:cNvPicPr>
          <p:nvPr/>
        </p:nvPicPr>
        <p:blipFill>
          <a:blip r:embed="rId4"/>
          <a:stretch>
            <a:fillRect/>
          </a:stretch>
        </p:blipFill>
        <p:spPr>
          <a:xfrm>
            <a:off x="9188245" y="6108986"/>
            <a:ext cx="3003755" cy="726856"/>
          </a:xfrm>
          <a:prstGeom prst="rect">
            <a:avLst/>
          </a:prstGeom>
        </p:spPr>
      </p:pic>
    </p:spTree>
    <p:extLst>
      <p:ext uri="{BB962C8B-B14F-4D97-AF65-F5344CB8AC3E}">
        <p14:creationId xmlns:p14="http://schemas.microsoft.com/office/powerpoint/2010/main" val="394591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992582" y="2729345"/>
            <a:ext cx="6137563" cy="1477328"/>
          </a:xfrm>
          <a:prstGeom prst="rect">
            <a:avLst/>
          </a:prstGeom>
        </p:spPr>
        <p:txBody>
          <a:bodyPr wrap="square">
            <a:spAutoFit/>
          </a:bodyPr>
          <a:lstStyle/>
          <a:p>
            <a:pPr algn="ctr"/>
            <a:r>
              <a:rPr lang="es-PE" sz="4400" dirty="0"/>
              <a:t>Gracias!!!</a:t>
            </a:r>
          </a:p>
          <a:p>
            <a:pPr algn="ctr"/>
            <a:r>
              <a:rPr lang="es-PE" sz="2800" dirty="0">
                <a:hlinkClick r:id="rId3"/>
              </a:rPr>
              <a:t>egarciag@ipfcom.org</a:t>
            </a:r>
            <a:endParaRPr lang="es-PE" sz="2800" dirty="0"/>
          </a:p>
          <a:p>
            <a:pPr algn="ctr"/>
            <a:endParaRPr lang="en-US" dirty="0"/>
          </a:p>
        </p:txBody>
      </p:sp>
    </p:spTree>
    <p:extLst>
      <p:ext uri="{BB962C8B-B14F-4D97-AF65-F5344CB8AC3E}">
        <p14:creationId xmlns:p14="http://schemas.microsoft.com/office/powerpoint/2010/main" val="55950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01161"/>
            <a:ext cx="10515600" cy="4351338"/>
          </a:xfrm>
        </p:spPr>
        <p:txBody>
          <a:bodyPr>
            <a:normAutofit/>
          </a:bodyPr>
          <a:lstStyle/>
          <a:p>
            <a:r>
              <a:rPr lang="en-US" dirty="0"/>
              <a:t>Tiene el </a:t>
            </a:r>
            <a:r>
              <a:rPr lang="en-US" dirty="0" err="1"/>
              <a:t>potencial</a:t>
            </a:r>
            <a:r>
              <a:rPr lang="en-US" dirty="0"/>
              <a:t> de ser una </a:t>
            </a:r>
            <a:r>
              <a:rPr lang="en-US" dirty="0" err="1"/>
              <a:t>revolución</a:t>
            </a:r>
            <a:r>
              <a:rPr lang="en-US" dirty="0"/>
              <a:t> para </a:t>
            </a:r>
            <a:r>
              <a:rPr lang="en-US" dirty="0" err="1"/>
              <a:t>información</a:t>
            </a:r>
            <a:r>
              <a:rPr lang="en-US" dirty="0"/>
              <a:t> </a:t>
            </a:r>
            <a:r>
              <a:rPr lang="en-US" dirty="0" err="1"/>
              <a:t>segura</a:t>
            </a:r>
            <a:r>
              <a:rPr lang="en-US" dirty="0"/>
              <a:t>, </a:t>
            </a:r>
            <a:r>
              <a:rPr lang="en-US" dirty="0" err="1"/>
              <a:t>autenticada</a:t>
            </a:r>
            <a:r>
              <a:rPr lang="en-US" dirty="0"/>
              <a:t> y </a:t>
            </a:r>
            <a:r>
              <a:rPr lang="en-US" dirty="0" err="1"/>
              <a:t>autorizada</a:t>
            </a:r>
            <a:r>
              <a:rPr lang="en-US" dirty="0"/>
              <a:t> entre </a:t>
            </a:r>
            <a:r>
              <a:rPr lang="en-US" dirty="0" err="1"/>
              <a:t>diversos</a:t>
            </a:r>
            <a:r>
              <a:rPr lang="en-US" dirty="0"/>
              <a:t> </a:t>
            </a:r>
            <a:r>
              <a:rPr lang="en-US" dirty="0" err="1"/>
              <a:t>actores</a:t>
            </a:r>
            <a:r>
              <a:rPr lang="en-US" dirty="0"/>
              <a:t> sin </a:t>
            </a:r>
            <a:r>
              <a:rPr lang="en-US" dirty="0" err="1"/>
              <a:t>necesidad</a:t>
            </a:r>
            <a:r>
              <a:rPr lang="en-US" dirty="0"/>
              <a:t> de una </a:t>
            </a:r>
            <a:r>
              <a:rPr lang="en-US" dirty="0" err="1"/>
              <a:t>tercera</a:t>
            </a:r>
            <a:r>
              <a:rPr lang="en-US" dirty="0"/>
              <a:t> </a:t>
            </a:r>
            <a:r>
              <a:rPr lang="en-US" dirty="0" err="1"/>
              <a:t>parte</a:t>
            </a:r>
            <a:r>
              <a:rPr lang="en-US" dirty="0"/>
              <a:t> que </a:t>
            </a:r>
            <a:r>
              <a:rPr lang="en-US" dirty="0" err="1"/>
              <a:t>actúe</a:t>
            </a:r>
            <a:r>
              <a:rPr lang="en-US" dirty="0"/>
              <a:t> </a:t>
            </a:r>
            <a:r>
              <a:rPr lang="en-US" dirty="0" err="1"/>
              <a:t>como</a:t>
            </a:r>
            <a:r>
              <a:rPr lang="en-US" dirty="0"/>
              <a:t> </a:t>
            </a:r>
            <a:r>
              <a:rPr lang="en-US" dirty="0" err="1"/>
              <a:t>garante</a:t>
            </a:r>
            <a:r>
              <a:rPr lang="en-US" dirty="0"/>
              <a:t> (Sistema </a:t>
            </a:r>
            <a:r>
              <a:rPr lang="en-US" dirty="0" err="1"/>
              <a:t>descentralizado</a:t>
            </a:r>
            <a:r>
              <a:rPr lang="en-US" dirty="0"/>
              <a:t>)</a:t>
            </a:r>
          </a:p>
          <a:p>
            <a:r>
              <a:rPr lang="es-PE" dirty="0"/>
              <a:t>Al ser compartida, no puede ser alterada sin la intervención o conocimiento de las demás personas que integran la base de datos, lo que preserva la integridad de la información. </a:t>
            </a:r>
          </a:p>
          <a:p>
            <a:r>
              <a:rPr lang="es-PE" dirty="0"/>
              <a:t>Valor: Confianza</a:t>
            </a:r>
            <a:endParaRPr lang="en-US" dirty="0"/>
          </a:p>
          <a:p>
            <a:endParaRPr lang="en-US" dirty="0"/>
          </a:p>
        </p:txBody>
      </p:sp>
      <p:pic>
        <p:nvPicPr>
          <p:cNvPr id="4" name="Imagen 3"/>
          <p:cNvPicPr>
            <a:picLocks noChangeAspect="1"/>
          </p:cNvPicPr>
          <p:nvPr/>
        </p:nvPicPr>
        <p:blipFill>
          <a:blip r:embed="rId3"/>
          <a:stretch>
            <a:fillRect/>
          </a:stretch>
        </p:blipFill>
        <p:spPr>
          <a:xfrm>
            <a:off x="956647" y="609293"/>
            <a:ext cx="2314575" cy="647700"/>
          </a:xfrm>
          <a:prstGeom prst="rect">
            <a:avLst/>
          </a:prstGeom>
        </p:spPr>
      </p:pic>
      <p:pic>
        <p:nvPicPr>
          <p:cNvPr id="5" name="Imagen 4"/>
          <p:cNvPicPr>
            <a:picLocks noChangeAspect="1"/>
          </p:cNvPicPr>
          <p:nvPr/>
        </p:nvPicPr>
        <p:blipFill>
          <a:blip r:embed="rId4"/>
          <a:stretch>
            <a:fillRect/>
          </a:stretch>
        </p:blipFill>
        <p:spPr>
          <a:xfrm>
            <a:off x="9188245" y="6108986"/>
            <a:ext cx="3003755" cy="726856"/>
          </a:xfrm>
          <a:prstGeom prst="rect">
            <a:avLst/>
          </a:prstGeom>
        </p:spPr>
      </p:pic>
    </p:spTree>
    <p:extLst>
      <p:ext uri="{BB962C8B-B14F-4D97-AF65-F5344CB8AC3E}">
        <p14:creationId xmlns:p14="http://schemas.microsoft.com/office/powerpoint/2010/main" val="48480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2 CuadroTexto"/>
          <p:cNvSpPr txBox="1">
            <a:spLocks noChangeArrowheads="1"/>
          </p:cNvSpPr>
          <p:nvPr/>
        </p:nvSpPr>
        <p:spPr bwMode="auto">
          <a:xfrm>
            <a:off x="1524000" y="908720"/>
            <a:ext cx="8172400" cy="523220"/>
          </a:xfrm>
          <a:prstGeom prst="rect">
            <a:avLst/>
          </a:prstGeom>
          <a:noFill/>
          <a:ln w="9525">
            <a:noFill/>
            <a:miter lim="800000"/>
            <a:headEnd/>
            <a:tailEnd/>
          </a:ln>
        </p:spPr>
        <p:txBody>
          <a:bodyPr wrap="square">
            <a:spAutoFit/>
          </a:bodyPr>
          <a:lstStyle/>
          <a:p>
            <a:pPr lvl="1"/>
            <a:endParaRPr lang="es-PE" sz="2800" dirty="0"/>
          </a:p>
        </p:txBody>
      </p:sp>
      <p:sp>
        <p:nvSpPr>
          <p:cNvPr id="4" name="12 CuadroTexto"/>
          <p:cNvSpPr txBox="1">
            <a:spLocks noChangeArrowheads="1"/>
          </p:cNvSpPr>
          <p:nvPr/>
        </p:nvSpPr>
        <p:spPr bwMode="auto">
          <a:xfrm>
            <a:off x="2041451" y="526692"/>
            <a:ext cx="7889358" cy="584775"/>
          </a:xfrm>
          <a:prstGeom prst="rect">
            <a:avLst/>
          </a:prstGeom>
          <a:solidFill>
            <a:schemeClr val="accent1">
              <a:lumMod val="50000"/>
            </a:schemeClr>
          </a:solidFill>
          <a:ln w="9525">
            <a:noFill/>
            <a:miter lim="800000"/>
            <a:headEnd/>
            <a:tailEnd/>
          </a:ln>
        </p:spPr>
        <p:txBody>
          <a:bodyPr wrap="square">
            <a:spAutoFit/>
          </a:bodyPr>
          <a:lstStyle/>
          <a:p>
            <a:pPr algn="ctr"/>
            <a:r>
              <a:rPr lang="es-ES" sz="3200" dirty="0">
                <a:solidFill>
                  <a:schemeClr val="bg1"/>
                </a:solidFill>
                <a:latin typeface="Calibri" pitchFamily="34" charset="0"/>
              </a:rPr>
              <a:t>Procesos de comercio internacional</a:t>
            </a:r>
          </a:p>
        </p:txBody>
      </p:sp>
      <p:sp>
        <p:nvSpPr>
          <p:cNvPr id="8" name="7 CuadroTexto"/>
          <p:cNvSpPr txBox="1"/>
          <p:nvPr/>
        </p:nvSpPr>
        <p:spPr>
          <a:xfrm>
            <a:off x="3935760" y="4869160"/>
            <a:ext cx="4248472" cy="369332"/>
          </a:xfrm>
          <a:prstGeom prst="rect">
            <a:avLst/>
          </a:prstGeom>
          <a:solidFill>
            <a:schemeClr val="bg1"/>
          </a:solidFill>
        </p:spPr>
        <p:txBody>
          <a:bodyPr wrap="square" rtlCol="0">
            <a:spAutoFit/>
          </a:bodyPr>
          <a:lstStyle/>
          <a:p>
            <a:endParaRPr lang="es-PE" dirty="0"/>
          </a:p>
        </p:txBody>
      </p:sp>
      <p:sp>
        <p:nvSpPr>
          <p:cNvPr id="105474" name="Rectangle 2"/>
          <p:cNvSpPr>
            <a:spLocks noChangeArrowheads="1"/>
          </p:cNvSpPr>
          <p:nvPr/>
        </p:nvSpPr>
        <p:spPr bwMode="auto">
          <a:xfrm>
            <a:off x="1418799" y="4364982"/>
            <a:ext cx="893752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pPr>
            <a:r>
              <a:rPr lang="es-PE" b="1" dirty="0">
                <a:solidFill>
                  <a:schemeClr val="accent5">
                    <a:lumMod val="50000"/>
                  </a:schemeClr>
                </a:solidFill>
                <a:latin typeface="+mj-lt"/>
                <a:ea typeface="Calibri" pitchFamily="34" charset="0"/>
                <a:cs typeface="Tahoma" pitchFamily="34" charset="0"/>
              </a:rPr>
              <a:t>BUY (COMPRAR) </a:t>
            </a:r>
            <a:r>
              <a:rPr lang="es-PE" dirty="0">
                <a:solidFill>
                  <a:schemeClr val="accent5">
                    <a:lumMod val="50000"/>
                  </a:schemeClr>
                </a:solidFill>
                <a:latin typeface="+mj-lt"/>
                <a:ea typeface="Calibri" pitchFamily="34" charset="0"/>
                <a:cs typeface="Tahoma" pitchFamily="34" charset="0"/>
              </a:rPr>
              <a:t>- Ordenar las mercancías para ser embarcadas</a:t>
            </a:r>
          </a:p>
          <a:p>
            <a:pPr algn="just" eaLnBrk="0" fontAlgn="base" hangingPunct="0">
              <a:spcBef>
                <a:spcPct val="0"/>
              </a:spcBef>
              <a:spcAft>
                <a:spcPct val="0"/>
              </a:spcAft>
              <a:buFontTx/>
              <a:buChar char="•"/>
            </a:pPr>
            <a:r>
              <a:rPr lang="es-PE" b="1" dirty="0">
                <a:solidFill>
                  <a:schemeClr val="accent5">
                    <a:lumMod val="50000"/>
                  </a:schemeClr>
                </a:solidFill>
                <a:latin typeface="+mj-lt"/>
                <a:ea typeface="Calibri" pitchFamily="34" charset="0"/>
                <a:cs typeface="Tahoma" pitchFamily="34" charset="0"/>
              </a:rPr>
              <a:t>SHIP (EMBARCAR) </a:t>
            </a:r>
            <a:r>
              <a:rPr lang="es-PE" dirty="0">
                <a:solidFill>
                  <a:schemeClr val="accent5">
                    <a:lumMod val="50000"/>
                  </a:schemeClr>
                </a:solidFill>
                <a:latin typeface="+mj-lt"/>
                <a:ea typeface="Calibri" pitchFamily="34" charset="0"/>
                <a:cs typeface="Tahoma" pitchFamily="34" charset="0"/>
              </a:rPr>
              <a:t>- Transferencia física de las mercancías, incluyendo controles oficiales</a:t>
            </a:r>
          </a:p>
          <a:p>
            <a:pPr algn="just" eaLnBrk="0" fontAlgn="base" hangingPunct="0">
              <a:spcBef>
                <a:spcPct val="0"/>
              </a:spcBef>
              <a:spcAft>
                <a:spcPct val="0"/>
              </a:spcAft>
              <a:buFontTx/>
              <a:buChar char="•"/>
            </a:pPr>
            <a:r>
              <a:rPr lang="es-PE" b="1" dirty="0">
                <a:solidFill>
                  <a:schemeClr val="accent5">
                    <a:lumMod val="50000"/>
                  </a:schemeClr>
                </a:solidFill>
                <a:latin typeface="+mj-lt"/>
                <a:ea typeface="Calibri" pitchFamily="34" charset="0"/>
                <a:cs typeface="Tahoma" pitchFamily="34" charset="0"/>
              </a:rPr>
              <a:t>PAY (PAGAR)</a:t>
            </a:r>
            <a:r>
              <a:rPr lang="es-PE" dirty="0">
                <a:solidFill>
                  <a:schemeClr val="accent5">
                    <a:lumMod val="50000"/>
                  </a:schemeClr>
                </a:solidFill>
                <a:latin typeface="+mj-lt"/>
                <a:ea typeface="Calibri" pitchFamily="34" charset="0"/>
                <a:cs typeface="Tahoma" pitchFamily="34" charset="0"/>
              </a:rPr>
              <a:t> - Pago de  las mercancías.</a:t>
            </a:r>
            <a:endParaRPr lang="es-PE" dirty="0">
              <a:solidFill>
                <a:schemeClr val="accent5">
                  <a:lumMod val="50000"/>
                </a:schemeClr>
              </a:solidFill>
              <a:latin typeface="+mj-lt"/>
              <a:cs typeface="Arial" pitchFamily="34" charset="0"/>
            </a:endParaRPr>
          </a:p>
        </p:txBody>
      </p:sp>
      <p:pic>
        <p:nvPicPr>
          <p:cNvPr id="9" name="Imagen 8"/>
          <p:cNvPicPr>
            <a:picLocks noChangeAspect="1"/>
          </p:cNvPicPr>
          <p:nvPr/>
        </p:nvPicPr>
        <p:blipFill>
          <a:blip r:embed="rId3"/>
          <a:stretch>
            <a:fillRect/>
          </a:stretch>
        </p:blipFill>
        <p:spPr>
          <a:xfrm>
            <a:off x="9264524" y="5898830"/>
            <a:ext cx="2735747" cy="662003"/>
          </a:xfrm>
          <a:prstGeom prst="rect">
            <a:avLst/>
          </a:prstGeom>
        </p:spPr>
      </p:pic>
      <p:sp>
        <p:nvSpPr>
          <p:cNvPr id="2" name="CuadroTexto 1"/>
          <p:cNvSpPr txBox="1"/>
          <p:nvPr/>
        </p:nvSpPr>
        <p:spPr>
          <a:xfrm>
            <a:off x="1549124" y="5534239"/>
            <a:ext cx="1453347" cy="276999"/>
          </a:xfrm>
          <a:prstGeom prst="rect">
            <a:avLst/>
          </a:prstGeom>
          <a:noFill/>
          <a:ln>
            <a:solidFill>
              <a:schemeClr val="tx1"/>
            </a:solidFill>
          </a:ln>
        </p:spPr>
        <p:txBody>
          <a:bodyPr wrap="none" rtlCol="0">
            <a:spAutoFit/>
          </a:bodyPr>
          <a:lstStyle/>
          <a:p>
            <a:r>
              <a:rPr lang="es-PE" sz="1200" dirty="0"/>
              <a:t>Fuente: </a:t>
            </a:r>
            <a:r>
              <a:rPr lang="es-PE" sz="1200" dirty="0">
                <a:solidFill>
                  <a:schemeClr val="accent5">
                    <a:lumMod val="50000"/>
                  </a:schemeClr>
                </a:solidFill>
              </a:rPr>
              <a:t>UN/CEFACT </a:t>
            </a:r>
            <a:endParaRPr lang="en-US" sz="1200" dirty="0"/>
          </a:p>
        </p:txBody>
      </p:sp>
      <p:sp>
        <p:nvSpPr>
          <p:cNvPr id="3" name="CuadroTexto 2"/>
          <p:cNvSpPr txBox="1"/>
          <p:nvPr/>
        </p:nvSpPr>
        <p:spPr>
          <a:xfrm>
            <a:off x="3642852" y="3782235"/>
            <a:ext cx="3819831" cy="369332"/>
          </a:xfrm>
          <a:prstGeom prst="rect">
            <a:avLst/>
          </a:prstGeom>
          <a:solidFill>
            <a:schemeClr val="bg1"/>
          </a:solidFill>
        </p:spPr>
        <p:txBody>
          <a:bodyPr wrap="square" rtlCol="0">
            <a:spAutoFit/>
          </a:bodyPr>
          <a:lstStyle/>
          <a:p>
            <a:endParaRPr lang="en-US" dirty="0"/>
          </a:p>
        </p:txBody>
      </p:sp>
      <p:pic>
        <p:nvPicPr>
          <p:cNvPr id="11" name="Imagen 14">
            <a:extLst>
              <a:ext uri="{FF2B5EF4-FFF2-40B4-BE49-F238E27FC236}">
                <a16:creationId xmlns:a16="http://schemas.microsoft.com/office/drawing/2014/main" id="{6B0BBD3C-9013-4A3E-9855-7570F338A2A2}"/>
              </a:ext>
            </a:extLst>
          </p:cNvPr>
          <p:cNvPicPr>
            <a:picLocks noChangeAspect="1"/>
          </p:cNvPicPr>
          <p:nvPr/>
        </p:nvPicPr>
        <p:blipFill>
          <a:blip r:embed="rId4"/>
          <a:stretch>
            <a:fillRect/>
          </a:stretch>
        </p:blipFill>
        <p:spPr>
          <a:xfrm>
            <a:off x="116757" y="1398924"/>
            <a:ext cx="11690462" cy="1131150"/>
          </a:xfrm>
          <a:prstGeom prst="rect">
            <a:avLst/>
          </a:prstGeom>
        </p:spPr>
      </p:pic>
      <p:pic>
        <p:nvPicPr>
          <p:cNvPr id="12" name="Picture 11">
            <a:extLst>
              <a:ext uri="{FF2B5EF4-FFF2-40B4-BE49-F238E27FC236}">
                <a16:creationId xmlns:a16="http://schemas.microsoft.com/office/drawing/2014/main" id="{42130BB2-5621-44BC-A6C1-79112598F1DC}"/>
              </a:ext>
            </a:extLst>
          </p:cNvPr>
          <p:cNvPicPr>
            <a:picLocks noChangeAspect="1"/>
          </p:cNvPicPr>
          <p:nvPr/>
        </p:nvPicPr>
        <p:blipFill>
          <a:blip r:embed="rId5"/>
          <a:stretch>
            <a:fillRect/>
          </a:stretch>
        </p:blipFill>
        <p:spPr>
          <a:xfrm>
            <a:off x="3002471" y="2684101"/>
            <a:ext cx="6115050" cy="1276350"/>
          </a:xfrm>
          <a:prstGeom prst="rect">
            <a:avLst/>
          </a:prstGeom>
          <a:ln>
            <a:solidFill>
              <a:schemeClr val="bg1">
                <a:lumMod val="65000"/>
              </a:schemeClr>
            </a:solidFill>
          </a:ln>
        </p:spPr>
      </p:pic>
    </p:spTree>
    <p:extLst>
      <p:ext uri="{BB962C8B-B14F-4D97-AF65-F5344CB8AC3E}">
        <p14:creationId xmlns:p14="http://schemas.microsoft.com/office/powerpoint/2010/main" val="84826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535616" y="169860"/>
            <a:ext cx="6123598" cy="739781"/>
          </a:xfrm>
          <a:solidFill>
            <a:schemeClr val="accent1">
              <a:lumMod val="50000"/>
            </a:schemeClr>
          </a:solidFill>
        </p:spPr>
        <p:txBody>
          <a:bodyPr>
            <a:normAutofit fontScale="90000"/>
          </a:bodyPr>
          <a:lstStyle/>
          <a:p>
            <a:pPr eaLnBrk="1" hangingPunct="1">
              <a:defRPr/>
            </a:pPr>
            <a:r>
              <a:rPr lang="en-US" sz="3200" dirty="0" err="1">
                <a:solidFill>
                  <a:schemeClr val="bg1"/>
                </a:solidFill>
                <a:latin typeface="+mn-lt"/>
              </a:rPr>
              <a:t>Comunidad</a:t>
            </a:r>
            <a:r>
              <a:rPr lang="en-US" sz="3200" dirty="0">
                <a:solidFill>
                  <a:schemeClr val="bg1"/>
                </a:solidFill>
                <a:latin typeface="+mn-lt"/>
              </a:rPr>
              <a:t> </a:t>
            </a:r>
            <a:r>
              <a:rPr lang="en-US" sz="3200" dirty="0" err="1">
                <a:solidFill>
                  <a:schemeClr val="bg1"/>
                </a:solidFill>
                <a:latin typeface="+mn-lt"/>
              </a:rPr>
              <a:t>Logística</a:t>
            </a:r>
            <a:r>
              <a:rPr lang="en-US" sz="3200" dirty="0">
                <a:solidFill>
                  <a:schemeClr val="bg1"/>
                </a:solidFill>
                <a:latin typeface="+mn-lt"/>
              </a:rPr>
              <a:t> </a:t>
            </a:r>
            <a:r>
              <a:rPr lang="en-US" sz="3200" dirty="0" err="1">
                <a:solidFill>
                  <a:schemeClr val="bg1"/>
                </a:solidFill>
                <a:latin typeface="+mn-lt"/>
              </a:rPr>
              <a:t>Portuaria</a:t>
            </a:r>
            <a:r>
              <a:rPr lang="en-US" sz="3200" dirty="0">
                <a:solidFill>
                  <a:schemeClr val="bg1"/>
                </a:solidFill>
                <a:latin typeface="+mn-lt"/>
              </a:rPr>
              <a:t>- </a:t>
            </a:r>
            <a:r>
              <a:rPr lang="en-US" sz="3200" dirty="0" err="1">
                <a:solidFill>
                  <a:schemeClr val="bg1"/>
                </a:solidFill>
                <a:latin typeface="+mn-lt"/>
              </a:rPr>
              <a:t>Comlog</a:t>
            </a:r>
            <a:r>
              <a:rPr lang="en-US" sz="3200" dirty="0">
                <a:solidFill>
                  <a:schemeClr val="bg1"/>
                </a:solidFill>
                <a:latin typeface="+mn-lt"/>
              </a:rPr>
              <a:t>  </a:t>
            </a:r>
          </a:p>
        </p:txBody>
      </p:sp>
      <p:sp>
        <p:nvSpPr>
          <p:cNvPr id="60419" name="Oval 3"/>
          <p:cNvSpPr>
            <a:spLocks noChangeArrowheads="1"/>
          </p:cNvSpPr>
          <p:nvPr/>
        </p:nvSpPr>
        <p:spPr bwMode="auto">
          <a:xfrm>
            <a:off x="4191002" y="2362201"/>
            <a:ext cx="3124200" cy="2438400"/>
          </a:xfrm>
          <a:prstGeom prst="ellipse">
            <a:avLst/>
          </a:prstGeom>
          <a:solidFill>
            <a:schemeClr val="tx1">
              <a:alpha val="0"/>
            </a:schemeClr>
          </a:solidFill>
          <a:ln w="38100" algn="ctr">
            <a:solidFill>
              <a:schemeClr val="tx1"/>
            </a:solidFill>
            <a:round/>
            <a:headEnd/>
            <a:tailEnd/>
          </a:ln>
          <a:effectLs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eaLnBrk="1" hangingPunct="1">
              <a:spcBef>
                <a:spcPct val="0"/>
              </a:spcBef>
              <a:buFontTx/>
              <a:buNone/>
            </a:pPr>
            <a:endParaRPr lang="en-SG" altLang="en-US" sz="1800">
              <a:latin typeface="Arial" panose="020B0604020202020204" pitchFamily="34" charset="0"/>
            </a:endParaRPr>
          </a:p>
        </p:txBody>
      </p:sp>
      <p:sp>
        <p:nvSpPr>
          <p:cNvPr id="60421" name="Oval 5"/>
          <p:cNvSpPr>
            <a:spLocks noChangeArrowheads="1"/>
          </p:cNvSpPr>
          <p:nvPr/>
        </p:nvSpPr>
        <p:spPr bwMode="auto">
          <a:xfrm>
            <a:off x="2209800" y="2438400"/>
            <a:ext cx="1219200" cy="8382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err="1">
                <a:latin typeface="+mn-lt"/>
              </a:rPr>
              <a:t>Prácticos</a:t>
            </a:r>
            <a:r>
              <a:rPr lang="en-US" altLang="en-US" sz="1600" dirty="0">
                <a:latin typeface="+mn-lt"/>
              </a:rPr>
              <a:t>/</a:t>
            </a:r>
          </a:p>
          <a:p>
            <a:pPr algn="ctr" eaLnBrk="1" hangingPunct="1">
              <a:spcBef>
                <a:spcPct val="0"/>
              </a:spcBef>
              <a:buFontTx/>
              <a:buNone/>
            </a:pPr>
            <a:r>
              <a:rPr lang="en-US" altLang="en-US" sz="1600" dirty="0" err="1">
                <a:latin typeface="+mn-lt"/>
              </a:rPr>
              <a:t>remolcadores</a:t>
            </a:r>
            <a:endParaRPr lang="en-US" altLang="en-US" sz="1600" dirty="0">
              <a:latin typeface="+mn-lt"/>
            </a:endParaRPr>
          </a:p>
        </p:txBody>
      </p:sp>
      <p:sp>
        <p:nvSpPr>
          <p:cNvPr id="60422" name="Oval 7"/>
          <p:cNvSpPr>
            <a:spLocks noChangeArrowheads="1"/>
          </p:cNvSpPr>
          <p:nvPr/>
        </p:nvSpPr>
        <p:spPr bwMode="auto">
          <a:xfrm>
            <a:off x="2895600" y="1752600"/>
            <a:ext cx="1219200" cy="7620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800" dirty="0" err="1">
                <a:latin typeface="+mn-lt"/>
              </a:rPr>
              <a:t>Estibadores</a:t>
            </a:r>
            <a:endParaRPr lang="en-US" altLang="en-US" sz="1800" dirty="0">
              <a:latin typeface="+mn-lt"/>
            </a:endParaRPr>
          </a:p>
        </p:txBody>
      </p:sp>
      <p:sp>
        <p:nvSpPr>
          <p:cNvPr id="60423" name="Oval 9"/>
          <p:cNvSpPr>
            <a:spLocks noChangeArrowheads="1"/>
          </p:cNvSpPr>
          <p:nvPr/>
        </p:nvSpPr>
        <p:spPr bwMode="auto">
          <a:xfrm>
            <a:off x="2438400" y="3352800"/>
            <a:ext cx="1219200" cy="7620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800" dirty="0" err="1">
                <a:latin typeface="+mn-lt"/>
              </a:rPr>
              <a:t>Depósito</a:t>
            </a:r>
            <a:endParaRPr lang="en-US" altLang="en-US" sz="1800" dirty="0">
              <a:latin typeface="+mn-lt"/>
            </a:endParaRPr>
          </a:p>
        </p:txBody>
      </p:sp>
      <p:sp>
        <p:nvSpPr>
          <p:cNvPr id="60424" name="Oval 11"/>
          <p:cNvSpPr>
            <a:spLocks noChangeArrowheads="1"/>
          </p:cNvSpPr>
          <p:nvPr/>
        </p:nvSpPr>
        <p:spPr bwMode="auto">
          <a:xfrm>
            <a:off x="2590800" y="4191000"/>
            <a:ext cx="1219200" cy="7620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800" dirty="0" err="1">
                <a:latin typeface="+mn-lt"/>
              </a:rPr>
              <a:t>Almacén</a:t>
            </a:r>
            <a:r>
              <a:rPr lang="en-US" altLang="en-US" sz="1800" dirty="0">
                <a:latin typeface="+mn-lt"/>
              </a:rPr>
              <a:t> </a:t>
            </a:r>
          </a:p>
        </p:txBody>
      </p:sp>
      <p:sp>
        <p:nvSpPr>
          <p:cNvPr id="60425" name="Oval 13"/>
          <p:cNvSpPr>
            <a:spLocks noChangeArrowheads="1"/>
          </p:cNvSpPr>
          <p:nvPr/>
        </p:nvSpPr>
        <p:spPr bwMode="auto">
          <a:xfrm>
            <a:off x="3048000" y="4953000"/>
            <a:ext cx="1219200" cy="8382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a:latin typeface="+mn-lt"/>
              </a:rPr>
              <a:t>Freight </a:t>
            </a:r>
          </a:p>
          <a:p>
            <a:pPr algn="ctr" eaLnBrk="1" hangingPunct="1">
              <a:spcBef>
                <a:spcPct val="0"/>
              </a:spcBef>
              <a:buFontTx/>
              <a:buNone/>
            </a:pPr>
            <a:r>
              <a:rPr lang="en-US" altLang="en-US" sz="1600" dirty="0">
                <a:latin typeface="+mn-lt"/>
              </a:rPr>
              <a:t>Forwarder</a:t>
            </a:r>
          </a:p>
        </p:txBody>
      </p:sp>
      <p:sp>
        <p:nvSpPr>
          <p:cNvPr id="60426" name="Oval 15"/>
          <p:cNvSpPr>
            <a:spLocks noChangeArrowheads="1"/>
          </p:cNvSpPr>
          <p:nvPr/>
        </p:nvSpPr>
        <p:spPr bwMode="auto">
          <a:xfrm>
            <a:off x="4038600" y="5562600"/>
            <a:ext cx="1219200" cy="8382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err="1">
                <a:latin typeface="+mn-lt"/>
              </a:rPr>
              <a:t>Embarcador</a:t>
            </a:r>
            <a:endParaRPr lang="en-US" altLang="en-US" sz="1600" dirty="0">
              <a:latin typeface="+mn-lt"/>
            </a:endParaRPr>
          </a:p>
        </p:txBody>
      </p:sp>
      <p:sp>
        <p:nvSpPr>
          <p:cNvPr id="60427" name="Oval 17"/>
          <p:cNvSpPr>
            <a:spLocks noChangeArrowheads="1"/>
          </p:cNvSpPr>
          <p:nvPr/>
        </p:nvSpPr>
        <p:spPr bwMode="auto">
          <a:xfrm>
            <a:off x="5562600" y="5486400"/>
            <a:ext cx="1219200" cy="9906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400" dirty="0" err="1">
                <a:latin typeface="Arial" panose="020B0604020202020204" pitchFamily="34" charset="0"/>
              </a:rPr>
              <a:t>Línea</a:t>
            </a:r>
            <a:r>
              <a:rPr lang="en-US" altLang="en-US" sz="1400" dirty="0">
                <a:latin typeface="Arial" panose="020B0604020202020204" pitchFamily="34" charset="0"/>
              </a:rPr>
              <a:t> </a:t>
            </a:r>
            <a:r>
              <a:rPr lang="en-US" altLang="en-US" sz="1400" dirty="0" err="1">
                <a:latin typeface="Arial" panose="020B0604020202020204" pitchFamily="34" charset="0"/>
              </a:rPr>
              <a:t>naviera</a:t>
            </a:r>
            <a:r>
              <a:rPr lang="en-US" altLang="en-US" sz="1400" dirty="0">
                <a:latin typeface="Arial" panose="020B0604020202020204" pitchFamily="34" charset="0"/>
              </a:rPr>
              <a:t>/</a:t>
            </a:r>
          </a:p>
          <a:p>
            <a:pPr algn="ctr" eaLnBrk="1" hangingPunct="1">
              <a:spcBef>
                <a:spcPct val="0"/>
              </a:spcBef>
              <a:buFontTx/>
              <a:buNone/>
            </a:pPr>
            <a:r>
              <a:rPr lang="en-US" altLang="en-US" sz="1400" dirty="0" err="1">
                <a:latin typeface="Arial" panose="020B0604020202020204" pitchFamily="34" charset="0"/>
              </a:rPr>
              <a:t>Agente</a:t>
            </a:r>
            <a:endParaRPr lang="en-US" altLang="en-US" sz="1400" dirty="0">
              <a:latin typeface="Arial" panose="020B0604020202020204" pitchFamily="34" charset="0"/>
            </a:endParaRPr>
          </a:p>
        </p:txBody>
      </p:sp>
      <p:sp>
        <p:nvSpPr>
          <p:cNvPr id="60428" name="Oval 19"/>
          <p:cNvSpPr>
            <a:spLocks noChangeArrowheads="1"/>
          </p:cNvSpPr>
          <p:nvPr/>
        </p:nvSpPr>
        <p:spPr bwMode="auto">
          <a:xfrm>
            <a:off x="6808784" y="5486400"/>
            <a:ext cx="1482726" cy="8382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err="1">
                <a:latin typeface="+mn-lt"/>
              </a:rPr>
              <a:t>Transporte</a:t>
            </a:r>
            <a:endParaRPr lang="en-US" altLang="en-US" sz="1600" dirty="0">
              <a:latin typeface="+mn-lt"/>
            </a:endParaRPr>
          </a:p>
          <a:p>
            <a:pPr algn="ctr" eaLnBrk="1" hangingPunct="1">
              <a:spcBef>
                <a:spcPct val="0"/>
              </a:spcBef>
              <a:buFontTx/>
              <a:buNone/>
            </a:pPr>
            <a:r>
              <a:rPr lang="en-US" altLang="en-US" sz="1600" dirty="0" err="1">
                <a:latin typeface="+mn-lt"/>
              </a:rPr>
              <a:t>terrestre</a:t>
            </a:r>
            <a:r>
              <a:rPr lang="en-US" altLang="en-US" sz="1600" dirty="0">
                <a:latin typeface="+mn-lt"/>
              </a:rPr>
              <a:t> </a:t>
            </a:r>
          </a:p>
        </p:txBody>
      </p:sp>
      <p:sp>
        <p:nvSpPr>
          <p:cNvPr id="60429" name="Oval 20"/>
          <p:cNvSpPr>
            <a:spLocks noChangeArrowheads="1"/>
          </p:cNvSpPr>
          <p:nvPr/>
        </p:nvSpPr>
        <p:spPr bwMode="auto">
          <a:xfrm>
            <a:off x="7924801" y="4800600"/>
            <a:ext cx="1676400" cy="8382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400" dirty="0" err="1">
                <a:latin typeface="Arial" panose="020B0604020202020204" pitchFamily="34" charset="0"/>
              </a:rPr>
              <a:t>Proveedores</a:t>
            </a:r>
            <a:endParaRPr lang="en-US" altLang="en-US" sz="1400" dirty="0">
              <a:latin typeface="Arial" panose="020B0604020202020204" pitchFamily="34" charset="0"/>
            </a:endParaRPr>
          </a:p>
          <a:p>
            <a:pPr algn="ctr" eaLnBrk="1" hangingPunct="1">
              <a:spcBef>
                <a:spcPct val="0"/>
              </a:spcBef>
              <a:buFontTx/>
              <a:buNone/>
            </a:pPr>
            <a:r>
              <a:rPr lang="en-US" altLang="en-US" sz="1400" dirty="0">
                <a:latin typeface="Arial" panose="020B0604020202020204" pitchFamily="34" charset="0"/>
              </a:rPr>
              <a:t>combustible/</a:t>
            </a:r>
            <a:r>
              <a:rPr lang="en-US" altLang="en-US" sz="1400" dirty="0" err="1">
                <a:latin typeface="Arial" panose="020B0604020202020204" pitchFamily="34" charset="0"/>
              </a:rPr>
              <a:t>agua</a:t>
            </a:r>
            <a:endParaRPr lang="en-US" altLang="en-US" sz="1400" dirty="0">
              <a:latin typeface="Arial" panose="020B0604020202020204" pitchFamily="34" charset="0"/>
            </a:endParaRPr>
          </a:p>
        </p:txBody>
      </p:sp>
      <p:sp>
        <p:nvSpPr>
          <p:cNvPr id="60430" name="Oval 21"/>
          <p:cNvSpPr>
            <a:spLocks noChangeArrowheads="1"/>
          </p:cNvSpPr>
          <p:nvPr/>
        </p:nvSpPr>
        <p:spPr bwMode="auto">
          <a:xfrm>
            <a:off x="8458202" y="3852864"/>
            <a:ext cx="1219200" cy="8382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err="1">
                <a:latin typeface="+mn-lt"/>
              </a:rPr>
              <a:t>Reparadores</a:t>
            </a:r>
            <a:r>
              <a:rPr lang="en-US" altLang="en-US" sz="1600" dirty="0">
                <a:latin typeface="+mn-lt"/>
              </a:rPr>
              <a:t> </a:t>
            </a:r>
          </a:p>
          <a:p>
            <a:pPr algn="ctr" eaLnBrk="1" hangingPunct="1">
              <a:spcBef>
                <a:spcPct val="0"/>
              </a:spcBef>
              <a:buFontTx/>
              <a:buNone/>
            </a:pPr>
            <a:r>
              <a:rPr lang="en-US" altLang="en-US" sz="1600" dirty="0" err="1">
                <a:latin typeface="+mn-lt"/>
              </a:rPr>
              <a:t>Buques</a:t>
            </a:r>
            <a:endParaRPr lang="en-US" altLang="en-US" sz="1600" dirty="0">
              <a:latin typeface="+mn-lt"/>
            </a:endParaRPr>
          </a:p>
        </p:txBody>
      </p:sp>
      <p:sp>
        <p:nvSpPr>
          <p:cNvPr id="60434" name="Oval 25"/>
          <p:cNvSpPr>
            <a:spLocks noChangeArrowheads="1"/>
          </p:cNvSpPr>
          <p:nvPr/>
        </p:nvSpPr>
        <p:spPr bwMode="auto">
          <a:xfrm>
            <a:off x="5486400" y="1066800"/>
            <a:ext cx="1219200" cy="838200"/>
          </a:xfrm>
          <a:prstGeom prst="ellipse">
            <a:avLst/>
          </a:prstGeom>
          <a:solidFill>
            <a:srgbClr val="99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800" dirty="0" err="1">
                <a:latin typeface="+mn-lt"/>
              </a:rPr>
              <a:t>Aduanas</a:t>
            </a:r>
            <a:endParaRPr lang="en-US" altLang="en-US" sz="1800" dirty="0">
              <a:latin typeface="+mn-lt"/>
            </a:endParaRPr>
          </a:p>
        </p:txBody>
      </p:sp>
      <p:sp>
        <p:nvSpPr>
          <p:cNvPr id="60435" name="Oval 26"/>
          <p:cNvSpPr>
            <a:spLocks noChangeArrowheads="1"/>
          </p:cNvSpPr>
          <p:nvPr/>
        </p:nvSpPr>
        <p:spPr bwMode="auto">
          <a:xfrm>
            <a:off x="3924300" y="1143000"/>
            <a:ext cx="1485900" cy="838200"/>
          </a:xfrm>
          <a:prstGeom prst="ellipse">
            <a:avLst/>
          </a:prstGeom>
          <a:solidFill>
            <a:srgbClr val="99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err="1">
                <a:latin typeface="+mn-lt"/>
              </a:rPr>
              <a:t>Aut</a:t>
            </a:r>
            <a:r>
              <a:rPr lang="en-US" altLang="en-US" sz="1600" dirty="0">
                <a:latin typeface="+mn-lt"/>
              </a:rPr>
              <a:t>. </a:t>
            </a:r>
            <a:r>
              <a:rPr lang="en-US" altLang="en-US" sz="1600" dirty="0" err="1">
                <a:latin typeface="+mn-lt"/>
              </a:rPr>
              <a:t>Agrícola</a:t>
            </a:r>
            <a:r>
              <a:rPr lang="en-US" altLang="en-US" sz="1600" dirty="0">
                <a:latin typeface="+mn-lt"/>
              </a:rPr>
              <a:t>/ </a:t>
            </a:r>
          </a:p>
          <a:p>
            <a:pPr algn="ctr" eaLnBrk="1" hangingPunct="1">
              <a:spcBef>
                <a:spcPct val="0"/>
              </a:spcBef>
              <a:buFontTx/>
              <a:buNone/>
            </a:pPr>
            <a:r>
              <a:rPr lang="en-US" altLang="en-US" sz="1600" dirty="0">
                <a:latin typeface="+mn-lt"/>
              </a:rPr>
              <a:t>Alimentos</a:t>
            </a:r>
          </a:p>
        </p:txBody>
      </p:sp>
      <p:sp>
        <p:nvSpPr>
          <p:cNvPr id="2" name="Footer Placeholder 1"/>
          <p:cNvSpPr>
            <a:spLocks noGrp="1"/>
          </p:cNvSpPr>
          <p:nvPr>
            <p:ph type="ftr" sz="quarter" idx="10"/>
          </p:nvPr>
        </p:nvSpPr>
        <p:spPr>
          <a:xfrm>
            <a:off x="838200" y="6035675"/>
            <a:ext cx="2743200" cy="365125"/>
          </a:xfrm>
        </p:spPr>
        <p:txBody>
          <a:bodyPr/>
          <a:lstStyle/>
          <a:p>
            <a:pPr>
              <a:defRPr/>
            </a:pPr>
            <a:r>
              <a:rPr lang="es-PE" dirty="0" err="1"/>
              <a:t>CrimsonLogic</a:t>
            </a:r>
            <a:endParaRPr lang="en-US" dirty="0"/>
          </a:p>
          <a:p>
            <a:pPr>
              <a:defRPr/>
            </a:pPr>
            <a:r>
              <a:rPr lang="en-US" dirty="0"/>
              <a:t>Copyright 2014 Private </a:t>
            </a:r>
          </a:p>
          <a:p>
            <a:pPr>
              <a:defRPr/>
            </a:pPr>
            <a:r>
              <a:rPr lang="es-PE" b="0" dirty="0"/>
              <a:t>Traducción propia</a:t>
            </a:r>
            <a:endParaRPr lang="en-US" b="0" dirty="0"/>
          </a:p>
        </p:txBody>
      </p:sp>
      <p:sp>
        <p:nvSpPr>
          <p:cNvPr id="60439" name="Oval 24"/>
          <p:cNvSpPr>
            <a:spLocks noChangeArrowheads="1"/>
          </p:cNvSpPr>
          <p:nvPr/>
        </p:nvSpPr>
        <p:spPr bwMode="auto">
          <a:xfrm>
            <a:off x="6781800" y="1238255"/>
            <a:ext cx="1605188" cy="847657"/>
          </a:xfrm>
          <a:prstGeom prst="ellipse">
            <a:avLst/>
          </a:prstGeom>
          <a:solidFill>
            <a:srgbClr val="99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err="1">
                <a:latin typeface="+mn-lt"/>
              </a:rPr>
              <a:t>Autoridad</a:t>
            </a:r>
            <a:endParaRPr lang="en-US" altLang="en-US" sz="1600" dirty="0">
              <a:latin typeface="+mn-lt"/>
            </a:endParaRPr>
          </a:p>
          <a:p>
            <a:pPr algn="ctr" eaLnBrk="1" hangingPunct="1">
              <a:spcBef>
                <a:spcPct val="0"/>
              </a:spcBef>
              <a:buFontTx/>
              <a:buNone/>
            </a:pPr>
            <a:r>
              <a:rPr lang="es-PE" altLang="en-US" sz="1600" dirty="0">
                <a:latin typeface="+mn-lt"/>
              </a:rPr>
              <a:t>P</a:t>
            </a:r>
            <a:r>
              <a:rPr lang="en-US" altLang="en-US" sz="1600" dirty="0" err="1">
                <a:latin typeface="+mn-lt"/>
              </a:rPr>
              <a:t>ortuaria</a:t>
            </a:r>
            <a:endParaRPr lang="en-US" altLang="en-US" sz="1600" dirty="0">
              <a:latin typeface="+mn-lt"/>
            </a:endParaRPr>
          </a:p>
        </p:txBody>
      </p:sp>
      <p:cxnSp>
        <p:nvCxnSpPr>
          <p:cNvPr id="6" name="Straight Arrow Connector 5"/>
          <p:cNvCxnSpPr/>
          <p:nvPr/>
        </p:nvCxnSpPr>
        <p:spPr>
          <a:xfrm>
            <a:off x="4911731" y="1981200"/>
            <a:ext cx="346075" cy="381000"/>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0434" idx="4"/>
          </p:cNvCxnSpPr>
          <p:nvPr/>
        </p:nvCxnSpPr>
        <p:spPr>
          <a:xfrm flipH="1">
            <a:off x="5867400" y="1905000"/>
            <a:ext cx="228600" cy="381000"/>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0419" idx="7"/>
          </p:cNvCxnSpPr>
          <p:nvPr/>
        </p:nvCxnSpPr>
        <p:spPr>
          <a:xfrm flipH="1">
            <a:off x="6858001" y="2095503"/>
            <a:ext cx="381000" cy="623888"/>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7239003" y="2444967"/>
            <a:ext cx="911309" cy="603040"/>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91400" y="3048002"/>
            <a:ext cx="990600" cy="304800"/>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113588" y="3887788"/>
            <a:ext cx="1268412" cy="303212"/>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0429" idx="1"/>
          </p:cNvCxnSpPr>
          <p:nvPr/>
        </p:nvCxnSpPr>
        <p:spPr>
          <a:xfrm flipH="1" flipV="1">
            <a:off x="6769108" y="4324350"/>
            <a:ext cx="1401763" cy="598488"/>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443671" y="4572009"/>
            <a:ext cx="871537" cy="963613"/>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0427" idx="0"/>
          </p:cNvCxnSpPr>
          <p:nvPr/>
        </p:nvCxnSpPr>
        <p:spPr>
          <a:xfrm flipH="1" flipV="1">
            <a:off x="5981701" y="4691064"/>
            <a:ext cx="190500" cy="795336"/>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a:stCxn id="60422" idx="5"/>
          </p:cNvCxnSpPr>
          <p:nvPr/>
        </p:nvCxnSpPr>
        <p:spPr>
          <a:xfrm>
            <a:off x="3936252" y="2403008"/>
            <a:ext cx="700837" cy="454492"/>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0421" idx="6"/>
          </p:cNvCxnSpPr>
          <p:nvPr/>
        </p:nvCxnSpPr>
        <p:spPr>
          <a:xfrm>
            <a:off x="3429000" y="2857500"/>
            <a:ext cx="914400" cy="266700"/>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505200" y="3733800"/>
            <a:ext cx="685800" cy="0"/>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17" name="Straight Arrow Connector 9216"/>
          <p:cNvCxnSpPr>
            <a:cxnSpLocks/>
          </p:cNvCxnSpPr>
          <p:nvPr/>
        </p:nvCxnSpPr>
        <p:spPr>
          <a:xfrm flipV="1">
            <a:off x="3657602" y="4219642"/>
            <a:ext cx="629068" cy="276166"/>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191005" y="4572001"/>
            <a:ext cx="893763" cy="647700"/>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911728" y="4691070"/>
            <a:ext cx="623888" cy="795337"/>
          </a:xfrm>
          <a:prstGeom prst="straightConnector1">
            <a:avLst/>
          </a:prstGeom>
          <a:ln>
            <a:solidFill>
              <a:srgbClr val="C72B3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Oval 23"/>
          <p:cNvSpPr>
            <a:spLocks noChangeArrowheads="1"/>
          </p:cNvSpPr>
          <p:nvPr/>
        </p:nvSpPr>
        <p:spPr bwMode="auto">
          <a:xfrm>
            <a:off x="8153401" y="1862836"/>
            <a:ext cx="1371600" cy="820008"/>
          </a:xfrm>
          <a:prstGeom prst="ellipse">
            <a:avLst/>
          </a:prstGeom>
          <a:solidFill>
            <a:srgbClr val="99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400" dirty="0" err="1">
                <a:latin typeface="+mn-lt"/>
              </a:rPr>
              <a:t>Otras</a:t>
            </a:r>
            <a:r>
              <a:rPr lang="en-US" altLang="en-US" sz="1400" dirty="0">
                <a:latin typeface="+mn-lt"/>
              </a:rPr>
              <a:t> </a:t>
            </a:r>
            <a:r>
              <a:rPr lang="en-US" altLang="en-US" sz="1400" dirty="0" err="1">
                <a:latin typeface="+mn-lt"/>
              </a:rPr>
              <a:t>agencias</a:t>
            </a:r>
            <a:r>
              <a:rPr lang="en-US" altLang="en-US" sz="1400" dirty="0">
                <a:latin typeface="+mn-lt"/>
              </a:rPr>
              <a:t> de </a:t>
            </a:r>
          </a:p>
          <a:p>
            <a:pPr algn="ctr" eaLnBrk="1" hangingPunct="1">
              <a:spcBef>
                <a:spcPct val="0"/>
              </a:spcBef>
              <a:buFontTx/>
              <a:buNone/>
            </a:pPr>
            <a:r>
              <a:rPr lang="en-US" altLang="en-US" sz="1400" dirty="0">
                <a:latin typeface="+mn-lt"/>
              </a:rPr>
              <a:t>control/OGA</a:t>
            </a:r>
          </a:p>
        </p:txBody>
      </p:sp>
      <p:pic>
        <p:nvPicPr>
          <p:cNvPr id="41" name="Imagen 40"/>
          <p:cNvPicPr>
            <a:picLocks noChangeAspect="1"/>
          </p:cNvPicPr>
          <p:nvPr/>
        </p:nvPicPr>
        <p:blipFill>
          <a:blip r:embed="rId3"/>
          <a:stretch>
            <a:fillRect/>
          </a:stretch>
        </p:blipFill>
        <p:spPr>
          <a:xfrm>
            <a:off x="9188245" y="6108986"/>
            <a:ext cx="3003755" cy="726856"/>
          </a:xfrm>
          <a:prstGeom prst="rect">
            <a:avLst/>
          </a:prstGeom>
        </p:spPr>
      </p:pic>
      <p:pic>
        <p:nvPicPr>
          <p:cNvPr id="3" name="Picture 2">
            <a:extLst>
              <a:ext uri="{FF2B5EF4-FFF2-40B4-BE49-F238E27FC236}">
                <a16:creationId xmlns:a16="http://schemas.microsoft.com/office/drawing/2014/main" id="{E21EFAFF-A82F-4599-8E1B-3A5E6B3C61BE}"/>
              </a:ext>
            </a:extLst>
          </p:cNvPr>
          <p:cNvPicPr>
            <a:picLocks noChangeAspect="1"/>
          </p:cNvPicPr>
          <p:nvPr/>
        </p:nvPicPr>
        <p:blipFill>
          <a:blip r:embed="rId4"/>
          <a:stretch>
            <a:fillRect/>
          </a:stretch>
        </p:blipFill>
        <p:spPr>
          <a:xfrm>
            <a:off x="4602126" y="3019428"/>
            <a:ext cx="2457450" cy="923925"/>
          </a:xfrm>
          <a:prstGeom prst="rect">
            <a:avLst/>
          </a:prstGeom>
        </p:spPr>
      </p:pic>
      <p:sp>
        <p:nvSpPr>
          <p:cNvPr id="42" name="Oval 13">
            <a:extLst>
              <a:ext uri="{FF2B5EF4-FFF2-40B4-BE49-F238E27FC236}">
                <a16:creationId xmlns:a16="http://schemas.microsoft.com/office/drawing/2014/main" id="{20FA69BF-243C-43B1-85C6-14E0BD6AACA2}"/>
              </a:ext>
            </a:extLst>
          </p:cNvPr>
          <p:cNvSpPr>
            <a:spLocks noChangeArrowheads="1"/>
          </p:cNvSpPr>
          <p:nvPr/>
        </p:nvSpPr>
        <p:spPr bwMode="auto">
          <a:xfrm>
            <a:off x="8385089" y="2675733"/>
            <a:ext cx="1219200" cy="838200"/>
          </a:xfrm>
          <a:prstGeom prst="ellipse">
            <a:avLst/>
          </a:prstGeom>
          <a:solidFill>
            <a:srgbClr val="FF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900">
                <a:solidFill>
                  <a:schemeClr val="tx1"/>
                </a:solidFill>
                <a:latin typeface="Century Gothic" panose="020B0502020202020204" pitchFamily="34" charset="0"/>
              </a:defRPr>
            </a:lvl1pPr>
            <a:lvl2pPr marL="742950" indent="-285750">
              <a:spcBef>
                <a:spcPct val="20000"/>
              </a:spcBef>
              <a:buChar char="–"/>
              <a:defRPr sz="1900">
                <a:solidFill>
                  <a:schemeClr val="tx1"/>
                </a:solidFill>
                <a:latin typeface="Century Gothic" panose="020B0502020202020204" pitchFamily="34" charset="0"/>
              </a:defRPr>
            </a:lvl2pPr>
            <a:lvl3pPr marL="1143000" indent="-228600">
              <a:spcBef>
                <a:spcPct val="20000"/>
              </a:spcBef>
              <a:buChar char="•"/>
              <a:defRPr sz="1900">
                <a:solidFill>
                  <a:schemeClr val="tx1"/>
                </a:solidFill>
                <a:latin typeface="Century Gothic" panose="020B0502020202020204" pitchFamily="34" charset="0"/>
              </a:defRPr>
            </a:lvl3pPr>
            <a:lvl4pPr marL="1600200" indent="-228600">
              <a:spcBef>
                <a:spcPct val="20000"/>
              </a:spcBef>
              <a:buChar char="–"/>
              <a:defRPr sz="1900">
                <a:solidFill>
                  <a:schemeClr val="tx1"/>
                </a:solidFill>
                <a:latin typeface="Century Gothic" panose="020B0502020202020204" pitchFamily="34" charset="0"/>
              </a:defRPr>
            </a:lvl4pPr>
            <a:lvl5pPr marL="2057400" indent="-228600">
              <a:spcBef>
                <a:spcPct val="20000"/>
              </a:spcBef>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har char="»"/>
              <a:defRPr sz="1900">
                <a:solidFill>
                  <a:schemeClr val="tx1"/>
                </a:solidFill>
                <a:latin typeface="Century Gothic" panose="020B0502020202020204" pitchFamily="34" charset="0"/>
              </a:defRPr>
            </a:lvl9pPr>
          </a:lstStyle>
          <a:p>
            <a:pPr algn="ctr" eaLnBrk="1" hangingPunct="1">
              <a:spcBef>
                <a:spcPct val="0"/>
              </a:spcBef>
              <a:buFontTx/>
              <a:buNone/>
            </a:pPr>
            <a:r>
              <a:rPr lang="en-US" altLang="en-US" sz="1600" dirty="0" err="1">
                <a:latin typeface="+mn-lt"/>
              </a:rPr>
              <a:t>Terminales</a:t>
            </a:r>
            <a:endParaRPr lang="en-US" altLang="en-US" sz="1600" dirty="0">
              <a:latin typeface="+mn-lt"/>
            </a:endParaRPr>
          </a:p>
        </p:txBody>
      </p:sp>
      <p:pic>
        <p:nvPicPr>
          <p:cNvPr id="45" name="Picture 44">
            <a:extLst>
              <a:ext uri="{FF2B5EF4-FFF2-40B4-BE49-F238E27FC236}">
                <a16:creationId xmlns:a16="http://schemas.microsoft.com/office/drawing/2014/main" id="{C553193F-B6E3-43F3-BC65-873CE4495921}"/>
              </a:ext>
            </a:extLst>
          </p:cNvPr>
          <p:cNvPicPr>
            <a:picLocks noChangeAspect="1"/>
          </p:cNvPicPr>
          <p:nvPr/>
        </p:nvPicPr>
        <p:blipFill>
          <a:blip r:embed="rId5"/>
          <a:stretch>
            <a:fillRect/>
          </a:stretch>
        </p:blipFill>
        <p:spPr>
          <a:xfrm>
            <a:off x="379601" y="329704"/>
            <a:ext cx="3751273" cy="782976"/>
          </a:xfrm>
          <a:prstGeom prst="rect">
            <a:avLst/>
          </a:prstGeom>
          <a:ln>
            <a:solidFill>
              <a:schemeClr val="bg1">
                <a:lumMod val="65000"/>
              </a:schemeClr>
            </a:solidFill>
          </a:ln>
        </p:spPr>
      </p:pic>
      <p:sp>
        <p:nvSpPr>
          <p:cNvPr id="10" name="Oval 9">
            <a:extLst>
              <a:ext uri="{FF2B5EF4-FFF2-40B4-BE49-F238E27FC236}">
                <a16:creationId xmlns:a16="http://schemas.microsoft.com/office/drawing/2014/main" id="{E0D2781C-FF24-4DAC-BEFD-9A76127DC35E}"/>
              </a:ext>
            </a:extLst>
          </p:cNvPr>
          <p:cNvSpPr/>
          <p:nvPr/>
        </p:nvSpPr>
        <p:spPr>
          <a:xfrm>
            <a:off x="1594883" y="424125"/>
            <a:ext cx="1191403" cy="9144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2441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812393" y="1109558"/>
            <a:ext cx="8977451" cy="5482971"/>
          </a:xfrm>
          <a:prstGeom prst="rect">
            <a:avLst/>
          </a:prstGeom>
        </p:spPr>
      </p:pic>
      <p:sp>
        <p:nvSpPr>
          <p:cNvPr id="11" name="CuadroTexto 10"/>
          <p:cNvSpPr txBox="1"/>
          <p:nvPr/>
        </p:nvSpPr>
        <p:spPr>
          <a:xfrm>
            <a:off x="4162664" y="436966"/>
            <a:ext cx="4798301" cy="369332"/>
          </a:xfrm>
          <a:prstGeom prst="rect">
            <a:avLst/>
          </a:prstGeom>
          <a:noFill/>
          <a:ln>
            <a:solidFill>
              <a:schemeClr val="tx1"/>
            </a:solidFill>
          </a:ln>
        </p:spPr>
        <p:txBody>
          <a:bodyPr wrap="none" rtlCol="0">
            <a:spAutoFit/>
          </a:bodyPr>
          <a:lstStyle/>
          <a:p>
            <a:r>
              <a:rPr lang="nl-NL" dirty="0"/>
              <a:t>Por Eveline van Stijn, David Hesketh y otros. 2011</a:t>
            </a:r>
            <a:endParaRPr lang="en-US" dirty="0"/>
          </a:p>
        </p:txBody>
      </p:sp>
      <p:pic>
        <p:nvPicPr>
          <p:cNvPr id="12" name="Imagen 11"/>
          <p:cNvPicPr>
            <a:picLocks noChangeAspect="1"/>
          </p:cNvPicPr>
          <p:nvPr/>
        </p:nvPicPr>
        <p:blipFill>
          <a:blip r:embed="rId4"/>
          <a:stretch>
            <a:fillRect/>
          </a:stretch>
        </p:blipFill>
        <p:spPr>
          <a:xfrm>
            <a:off x="9188245" y="6108986"/>
            <a:ext cx="3003755" cy="726856"/>
          </a:xfrm>
          <a:prstGeom prst="rect">
            <a:avLst/>
          </a:prstGeom>
        </p:spPr>
      </p:pic>
      <p:sp>
        <p:nvSpPr>
          <p:cNvPr id="13" name="CuadroTexto 12"/>
          <p:cNvSpPr txBox="1"/>
          <p:nvPr/>
        </p:nvSpPr>
        <p:spPr>
          <a:xfrm>
            <a:off x="9655405" y="2326105"/>
            <a:ext cx="2295589" cy="1569660"/>
          </a:xfrm>
          <a:prstGeom prst="rect">
            <a:avLst/>
          </a:prstGeom>
          <a:solidFill>
            <a:schemeClr val="accent1">
              <a:lumMod val="50000"/>
            </a:schemeClr>
          </a:solidFill>
          <a:ln>
            <a:noFill/>
          </a:ln>
        </p:spPr>
        <p:txBody>
          <a:bodyPr wrap="square" rtlCol="0">
            <a:spAutoFit/>
          </a:bodyPr>
          <a:lstStyle/>
          <a:p>
            <a:r>
              <a:rPr lang="es-PE" sz="2400" dirty="0">
                <a:solidFill>
                  <a:schemeClr val="bg1"/>
                </a:solidFill>
              </a:rPr>
              <a:t>Necesidad</a:t>
            </a:r>
          </a:p>
          <a:p>
            <a:r>
              <a:rPr lang="es-PE" sz="2400" dirty="0">
                <a:solidFill>
                  <a:schemeClr val="bg1"/>
                </a:solidFill>
              </a:rPr>
              <a:t>de compartir información y seguir el proceso</a:t>
            </a:r>
            <a:endParaRPr lang="en-US" sz="2400" dirty="0">
              <a:solidFill>
                <a:schemeClr val="bg1"/>
              </a:solidFill>
            </a:endParaRPr>
          </a:p>
        </p:txBody>
      </p:sp>
      <p:sp>
        <p:nvSpPr>
          <p:cNvPr id="2" name="TextBox 1">
            <a:extLst>
              <a:ext uri="{FF2B5EF4-FFF2-40B4-BE49-F238E27FC236}">
                <a16:creationId xmlns:a16="http://schemas.microsoft.com/office/drawing/2014/main" id="{1A0DB957-9567-4DD1-A1D8-DA92FCAFEFB8}"/>
              </a:ext>
            </a:extLst>
          </p:cNvPr>
          <p:cNvSpPr txBox="1"/>
          <p:nvPr/>
        </p:nvSpPr>
        <p:spPr>
          <a:xfrm>
            <a:off x="812393" y="220945"/>
            <a:ext cx="3089756" cy="646331"/>
          </a:xfrm>
          <a:prstGeom prst="rect">
            <a:avLst/>
          </a:prstGeom>
          <a:solidFill>
            <a:schemeClr val="accent1">
              <a:lumMod val="50000"/>
            </a:schemeClr>
          </a:solidFill>
        </p:spPr>
        <p:txBody>
          <a:bodyPr wrap="square" rtlCol="0">
            <a:spAutoFit/>
          </a:bodyPr>
          <a:lstStyle/>
          <a:p>
            <a:pPr algn="ctr"/>
            <a:r>
              <a:rPr lang="es-PE" dirty="0">
                <a:solidFill>
                  <a:schemeClr val="bg1"/>
                </a:solidFill>
              </a:rPr>
              <a:t>DATA PIPELINE</a:t>
            </a:r>
            <a:br>
              <a:rPr lang="es-PE" dirty="0">
                <a:solidFill>
                  <a:schemeClr val="bg1"/>
                </a:solidFill>
              </a:rPr>
            </a:br>
            <a:r>
              <a:rPr lang="es-PE" dirty="0">
                <a:solidFill>
                  <a:schemeClr val="bg1"/>
                </a:solidFill>
              </a:rPr>
              <a:t>Internet para la Logística</a:t>
            </a:r>
            <a:endParaRPr lang="en-US" dirty="0">
              <a:solidFill>
                <a:schemeClr val="bg1"/>
              </a:solidFill>
            </a:endParaRPr>
          </a:p>
        </p:txBody>
      </p:sp>
    </p:spTree>
    <p:extLst>
      <p:ext uri="{BB962C8B-B14F-4D97-AF65-F5344CB8AC3E}">
        <p14:creationId xmlns:p14="http://schemas.microsoft.com/office/powerpoint/2010/main" val="139145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52514"/>
          </a:xfrm>
          <a:solidFill>
            <a:schemeClr val="accent1">
              <a:lumMod val="50000"/>
            </a:schemeClr>
          </a:solidFill>
        </p:spPr>
        <p:txBody>
          <a:bodyPr>
            <a:normAutofit/>
          </a:bodyPr>
          <a:lstStyle/>
          <a:p>
            <a:pPr algn="ctr"/>
            <a:r>
              <a:rPr lang="es-PE" sz="3600" dirty="0">
                <a:solidFill>
                  <a:schemeClr val="bg1"/>
                </a:solidFill>
              </a:rPr>
              <a:t>¿Porqué </a:t>
            </a:r>
            <a:r>
              <a:rPr lang="es-PE" sz="3600" dirty="0" err="1">
                <a:solidFill>
                  <a:schemeClr val="bg1"/>
                </a:solidFill>
              </a:rPr>
              <a:t>blockchain</a:t>
            </a:r>
            <a:r>
              <a:rPr lang="es-PE" sz="3600" dirty="0">
                <a:solidFill>
                  <a:schemeClr val="bg1"/>
                </a:solidFill>
              </a:rPr>
              <a:t> beneficia a la logística?</a:t>
            </a:r>
            <a:endParaRPr lang="en-US" sz="3600" dirty="0">
              <a:solidFill>
                <a:schemeClr val="bg1"/>
              </a:solidFill>
            </a:endParaRPr>
          </a:p>
        </p:txBody>
      </p:sp>
      <p:sp>
        <p:nvSpPr>
          <p:cNvPr id="3" name="Marcador de contenido 2"/>
          <p:cNvSpPr>
            <a:spLocks noGrp="1"/>
          </p:cNvSpPr>
          <p:nvPr>
            <p:ph idx="1"/>
          </p:nvPr>
        </p:nvSpPr>
        <p:spPr>
          <a:xfrm>
            <a:off x="471414" y="1820137"/>
            <a:ext cx="2776853" cy="1492341"/>
          </a:xfrm>
        </p:spPr>
        <p:txBody>
          <a:bodyPr>
            <a:noAutofit/>
          </a:bodyPr>
          <a:lstStyle/>
          <a:p>
            <a:pPr marL="0" indent="0">
              <a:lnSpc>
                <a:spcPct val="100000"/>
              </a:lnSpc>
              <a:spcBef>
                <a:spcPts val="0"/>
              </a:spcBef>
              <a:buNone/>
            </a:pPr>
            <a:r>
              <a:rPr lang="es-PE" sz="2100" dirty="0"/>
              <a:t>Ecosistema </a:t>
            </a:r>
            <a:r>
              <a:rPr lang="es-PE" sz="2100" dirty="0" err="1"/>
              <a:t>multipartes</a:t>
            </a:r>
            <a:r>
              <a:rPr lang="es-PE" sz="2100" dirty="0"/>
              <a:t> e intensivo en datos (data </a:t>
            </a:r>
            <a:r>
              <a:rPr lang="es-PE" sz="2100" dirty="0" err="1"/>
              <a:t>intensive</a:t>
            </a:r>
            <a:r>
              <a:rPr lang="es-PE" sz="2100" dirty="0"/>
              <a:t> </a:t>
            </a:r>
            <a:r>
              <a:rPr lang="es-PE" sz="2100" dirty="0" err="1"/>
              <a:t>process</a:t>
            </a:r>
            <a:r>
              <a:rPr lang="es-PE" sz="2100" dirty="0"/>
              <a:t>) B2B, G2B, G2G.</a:t>
            </a:r>
          </a:p>
          <a:p>
            <a:pPr marL="0" indent="0" algn="just">
              <a:lnSpc>
                <a:spcPct val="120000"/>
              </a:lnSpc>
              <a:spcBef>
                <a:spcPts val="0"/>
              </a:spcBef>
              <a:buNone/>
            </a:pPr>
            <a:endParaRPr lang="en-US" sz="2000" dirty="0"/>
          </a:p>
        </p:txBody>
      </p:sp>
      <p:graphicFrame>
        <p:nvGraphicFramePr>
          <p:cNvPr id="4" name="Tabla 3"/>
          <p:cNvGraphicFramePr>
            <a:graphicFrameLocks noGrp="1"/>
          </p:cNvGraphicFramePr>
          <p:nvPr>
            <p:extLst>
              <p:ext uri="{D42A27DB-BD31-4B8C-83A1-F6EECF244321}">
                <p14:modId xmlns:p14="http://schemas.microsoft.com/office/powerpoint/2010/main" val="1419507639"/>
              </p:ext>
            </p:extLst>
          </p:nvPr>
        </p:nvGraphicFramePr>
        <p:xfrm>
          <a:off x="3712191" y="1379120"/>
          <a:ext cx="7641609" cy="4641819"/>
        </p:xfrm>
        <a:graphic>
          <a:graphicData uri="http://schemas.openxmlformats.org/drawingml/2006/table">
            <a:tbl>
              <a:tblPr firstRow="1" firstCol="1" bandRow="1">
                <a:tableStyleId>{5940675A-B579-460E-94D1-54222C63F5DA}</a:tableStyleId>
              </a:tblPr>
              <a:tblGrid>
                <a:gridCol w="3425588">
                  <a:extLst>
                    <a:ext uri="{9D8B030D-6E8A-4147-A177-3AD203B41FA5}">
                      <a16:colId xmlns:a16="http://schemas.microsoft.com/office/drawing/2014/main" val="1598776128"/>
                    </a:ext>
                  </a:extLst>
                </a:gridCol>
                <a:gridCol w="1714987">
                  <a:extLst>
                    <a:ext uri="{9D8B030D-6E8A-4147-A177-3AD203B41FA5}">
                      <a16:colId xmlns:a16="http://schemas.microsoft.com/office/drawing/2014/main" val="2694099058"/>
                    </a:ext>
                  </a:extLst>
                </a:gridCol>
                <a:gridCol w="2501034">
                  <a:extLst>
                    <a:ext uri="{9D8B030D-6E8A-4147-A177-3AD203B41FA5}">
                      <a16:colId xmlns:a16="http://schemas.microsoft.com/office/drawing/2014/main" val="1985082310"/>
                    </a:ext>
                  </a:extLst>
                </a:gridCol>
              </a:tblGrid>
              <a:tr h="417875">
                <a:tc>
                  <a:txBody>
                    <a:bodyPr/>
                    <a:lstStyle/>
                    <a:p>
                      <a:pPr marL="0" marR="0" algn="ctr">
                        <a:lnSpc>
                          <a:spcPct val="107000"/>
                        </a:lnSpc>
                        <a:spcBef>
                          <a:spcPts val="0"/>
                        </a:spcBef>
                        <a:spcAft>
                          <a:spcPts val="0"/>
                        </a:spcAft>
                        <a:tabLst>
                          <a:tab pos="3124200" algn="l"/>
                        </a:tabLst>
                      </a:pPr>
                      <a:r>
                        <a:rPr lang="es-PE" sz="1400" dirty="0">
                          <a:effectLst/>
                        </a:rPr>
                        <a:t> DOCUMENTO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Bef>
                          <a:spcPts val="0"/>
                        </a:spcBef>
                        <a:spcAft>
                          <a:spcPts val="0"/>
                        </a:spcAft>
                        <a:tabLst>
                          <a:tab pos="3124200" algn="l"/>
                        </a:tabLst>
                      </a:pPr>
                      <a:r>
                        <a:rPr lang="es-PE" sz="1400" dirty="0">
                          <a:effectLst/>
                        </a:rPr>
                        <a:t>EMITIDO POR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07000"/>
                        </a:lnSpc>
                        <a:spcBef>
                          <a:spcPts val="0"/>
                        </a:spcBef>
                        <a:spcAft>
                          <a:spcPts val="0"/>
                        </a:spcAft>
                        <a:tabLst>
                          <a:tab pos="3124200" algn="l"/>
                        </a:tabLst>
                      </a:pPr>
                      <a:r>
                        <a:rPr lang="es-PE" sz="1400" dirty="0">
                          <a:effectLst/>
                        </a:rPr>
                        <a:t>RECIBIDO POR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2427465875"/>
                  </a:ext>
                </a:extLst>
              </a:tr>
              <a:tr h="224456">
                <a:tc>
                  <a:txBody>
                    <a:bodyPr/>
                    <a:lstStyle/>
                    <a:p>
                      <a:pPr marL="0" marR="0" lvl="0" indent="0">
                        <a:lnSpc>
                          <a:spcPct val="107000"/>
                        </a:lnSpc>
                        <a:spcBef>
                          <a:spcPts val="0"/>
                        </a:spcBef>
                        <a:spcAft>
                          <a:spcPts val="0"/>
                        </a:spcAft>
                        <a:buSzPts val="1200"/>
                        <a:buFont typeface="+mj-lt"/>
                        <a:buNone/>
                        <a:tabLst>
                          <a:tab pos="273050" algn="l"/>
                        </a:tabLst>
                      </a:pPr>
                      <a:r>
                        <a:rPr lang="es-PE" sz="1400" dirty="0">
                          <a:effectLst/>
                        </a:rPr>
                        <a:t>1. Plano de estiba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AGENTE MARÍTIMO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OPERADOR PORTUARIO</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0999431"/>
                  </a:ext>
                </a:extLst>
              </a:tr>
              <a:tr h="224456">
                <a:tc>
                  <a:txBody>
                    <a:bodyPr/>
                    <a:lstStyle/>
                    <a:p>
                      <a:pPr marL="0" marR="0" lvl="0" indent="0">
                        <a:lnSpc>
                          <a:spcPct val="107000"/>
                        </a:lnSpc>
                        <a:spcBef>
                          <a:spcPts val="0"/>
                        </a:spcBef>
                        <a:spcAft>
                          <a:spcPts val="0"/>
                        </a:spcAft>
                        <a:buSzPts val="1200"/>
                        <a:buFont typeface="+mj-lt"/>
                        <a:buNone/>
                        <a:tabLst>
                          <a:tab pos="273050" algn="l"/>
                        </a:tabLst>
                      </a:pPr>
                      <a:r>
                        <a:rPr lang="es-PE" sz="1400" dirty="0">
                          <a:effectLst/>
                        </a:rPr>
                        <a:t>2. Lista de contenedores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OPERADOR PORTUARIO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AGENTE MARÍTIMO</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6864831"/>
                  </a:ext>
                </a:extLst>
              </a:tr>
              <a:tr h="261972">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3. </a:t>
                      </a:r>
                      <a:r>
                        <a:rPr lang="es-PE" sz="1400" dirty="0" err="1">
                          <a:effectLst/>
                        </a:rPr>
                        <a:t>Booking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AGENTE MARÍTIMO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EXPORTADOR, AGENTE DE ADUANAS</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8800124"/>
                  </a:ext>
                </a:extLst>
              </a:tr>
              <a:tr h="384853">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4. Guía de transporte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TRANSPORTISTA TERRESTRE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EXPORTADOR</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3086110"/>
                  </a:ext>
                </a:extLst>
              </a:tr>
              <a:tr h="224456">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5. Constancia de recepción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DEPÓSITO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EXPORTADOR, AGENTE DE ADUANAS</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7421037"/>
                  </a:ext>
                </a:extLst>
              </a:tr>
              <a:tr h="313229">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6. Declaración Aduanera Expo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b="0" i="0" dirty="0">
                          <a:effectLst/>
                          <a:latin typeface="+mn-lt"/>
                          <a:ea typeface="Times New Roman" panose="02020603050405020304" pitchFamily="18" charset="0"/>
                          <a:cs typeface="Times New Roman" panose="02020603050405020304" pitchFamily="18" charset="0"/>
                        </a:rPr>
                        <a:t>ADUANAS</a:t>
                      </a:r>
                      <a:endParaRPr lang="en-US" sz="1200" b="0" i="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AGENTE DE ADUANAS</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220213"/>
                  </a:ext>
                </a:extLst>
              </a:tr>
              <a:tr h="309761">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7.  Instrucciones ingreso a zona primaria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b="0" i="0" dirty="0">
                          <a:effectLst/>
                          <a:latin typeface="+mn-lt"/>
                          <a:ea typeface="Times New Roman" panose="02020603050405020304" pitchFamily="18" charset="0"/>
                          <a:cs typeface="Times New Roman" panose="02020603050405020304" pitchFamily="18" charset="0"/>
                        </a:rPr>
                        <a:t>ADUANAS</a:t>
                      </a:r>
                      <a:endParaRPr lang="en-US" sz="1200" b="0" i="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ADUANERO, OPERADOR PORTUARIO</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032775"/>
                  </a:ext>
                </a:extLst>
              </a:tr>
              <a:tr h="224456">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8. Informe de revisión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b="0" i="0" dirty="0">
                          <a:effectLst/>
                          <a:latin typeface="+mn-lt"/>
                          <a:ea typeface="Times New Roman" panose="02020603050405020304" pitchFamily="18" charset="0"/>
                          <a:cs typeface="Times New Roman" panose="02020603050405020304" pitchFamily="18" charset="0"/>
                        </a:rPr>
                        <a:t>ADUANAS</a:t>
                      </a:r>
                      <a:endParaRPr lang="en-US" sz="1200" b="0" i="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EXPORTADOR, AGENTE DE ADUANAS</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859844"/>
                  </a:ext>
                </a:extLst>
              </a:tr>
              <a:tr h="224456">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9. Publicación carga  embarque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b="0" i="0" dirty="0">
                          <a:effectLst/>
                          <a:latin typeface="+mn-lt"/>
                        </a:rPr>
                        <a:t>DEPÓSITO </a:t>
                      </a:r>
                      <a:endParaRPr lang="en-US" sz="1200" b="0" i="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ADUANAS</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1702546"/>
                  </a:ext>
                </a:extLst>
              </a:tr>
              <a:tr h="352761">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10. Autorización de Exportación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b="0" i="0" dirty="0">
                          <a:effectLst/>
                          <a:latin typeface="+mn-lt"/>
                          <a:ea typeface="Times New Roman" panose="02020603050405020304" pitchFamily="18" charset="0"/>
                          <a:cs typeface="Times New Roman" panose="02020603050405020304" pitchFamily="18" charset="0"/>
                        </a:rPr>
                        <a:t>ADUANAS</a:t>
                      </a:r>
                      <a:endParaRPr lang="en-US" sz="1200" b="0" i="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OPERADOR PORTUARIO, AGENTE DE ADUANAS, DEPOSITO</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7503064"/>
                  </a:ext>
                </a:extLst>
              </a:tr>
              <a:tr h="229938">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11. Bill of </a:t>
                      </a:r>
                      <a:r>
                        <a:rPr lang="es-PE" sz="1400" dirty="0" err="1">
                          <a:effectLst/>
                        </a:rPr>
                        <a:t>Lading</a:t>
                      </a:r>
                      <a:r>
                        <a:rPr lang="es-PE" sz="1400" dirty="0">
                          <a:effectLst/>
                        </a:rPr>
                        <a:t>/conocimiento de embarque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AGENTE MARÍTIMO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AGENTE DE ADUANAS, EXPORTADOR</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2183022"/>
                  </a:ext>
                </a:extLst>
              </a:tr>
              <a:tr h="290274">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12. Guía de remisión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DEPOSITO ADUANERO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OPERADOR PORTUARIO</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410175"/>
                  </a:ext>
                </a:extLst>
              </a:tr>
              <a:tr h="247473">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13. Autorización de embarque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b="0" i="0" dirty="0">
                          <a:effectLst/>
                          <a:latin typeface="+mn-lt"/>
                          <a:ea typeface="Times New Roman" panose="02020603050405020304" pitchFamily="18" charset="0"/>
                          <a:cs typeface="Times New Roman" panose="02020603050405020304" pitchFamily="18" charset="0"/>
                        </a:rPr>
                        <a:t>ADUANAS</a:t>
                      </a:r>
                      <a:endParaRPr lang="en-US" sz="1200" b="0" i="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AGENTE ADUANAS, DEPOSITO</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9139621"/>
                  </a:ext>
                </a:extLst>
              </a:tr>
              <a:tr h="322718">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14. Constancia de traslado/entrega de carga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TRANSPORTISTA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100" dirty="0">
                          <a:solidFill>
                            <a:schemeClr val="tx1"/>
                          </a:solidFill>
                          <a:effectLst/>
                        </a:rPr>
                        <a:t>OPERADOR PORTUARIO</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4554431"/>
                  </a:ext>
                </a:extLst>
              </a:tr>
              <a:tr h="388685">
                <a:tc>
                  <a:txBody>
                    <a:bodyPr/>
                    <a:lstStyle/>
                    <a:p>
                      <a:pPr marL="0" marR="0" lvl="0" indent="0">
                        <a:lnSpc>
                          <a:spcPct val="107000"/>
                        </a:lnSpc>
                        <a:spcBef>
                          <a:spcPts val="0"/>
                        </a:spcBef>
                        <a:spcAft>
                          <a:spcPts val="0"/>
                        </a:spcAft>
                        <a:buSzPts val="1200"/>
                        <a:buFont typeface="+mj-lt"/>
                        <a:buNone/>
                        <a:tabLst>
                          <a:tab pos="449580" algn="l"/>
                        </a:tabLst>
                      </a:pPr>
                      <a:r>
                        <a:rPr lang="es-PE" sz="1400" dirty="0">
                          <a:effectLst/>
                        </a:rPr>
                        <a:t>15. Manifiesto de carga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effectLst/>
                        </a:rPr>
                        <a:t>AGENTE MARÍTIMO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449580" algn="l"/>
                        </a:tabLst>
                      </a:pPr>
                      <a:r>
                        <a:rPr lang="es-PE" sz="1200" dirty="0">
                          <a:solidFill>
                            <a:schemeClr val="tx1"/>
                          </a:solidFill>
                          <a:effectLst/>
                        </a:rPr>
                        <a:t>ADUANAS</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5126203"/>
                  </a:ext>
                </a:extLst>
              </a:tr>
            </a:tbl>
          </a:graphicData>
        </a:graphic>
      </p:graphicFrame>
      <p:sp>
        <p:nvSpPr>
          <p:cNvPr id="5" name="Marcador de contenido 2"/>
          <p:cNvSpPr txBox="1">
            <a:spLocks/>
          </p:cNvSpPr>
          <p:nvPr/>
        </p:nvSpPr>
        <p:spPr>
          <a:xfrm>
            <a:off x="412956" y="3864498"/>
            <a:ext cx="2893770" cy="2244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E" sz="2000" dirty="0"/>
              <a:t>Cuando una nave llega a un puerto se intercambian al menos 15 documentos o mensajes. Y este es un solo proceso de más de 10 etapas.</a:t>
            </a:r>
          </a:p>
          <a:p>
            <a:pPr marL="0" indent="0">
              <a:buFont typeface="Arial" panose="020B0604020202020204" pitchFamily="34" charset="0"/>
              <a:buNone/>
            </a:pPr>
            <a:endParaRPr lang="en-US" sz="2000" dirty="0"/>
          </a:p>
        </p:txBody>
      </p:sp>
      <p:pic>
        <p:nvPicPr>
          <p:cNvPr id="6" name="Imagen 5"/>
          <p:cNvPicPr>
            <a:picLocks noChangeAspect="1"/>
          </p:cNvPicPr>
          <p:nvPr/>
        </p:nvPicPr>
        <p:blipFill>
          <a:blip r:embed="rId3"/>
          <a:stretch>
            <a:fillRect/>
          </a:stretch>
        </p:blipFill>
        <p:spPr>
          <a:xfrm>
            <a:off x="9188245" y="6108986"/>
            <a:ext cx="3003755" cy="726856"/>
          </a:xfrm>
          <a:prstGeom prst="rect">
            <a:avLst/>
          </a:prstGeom>
        </p:spPr>
      </p:pic>
    </p:spTree>
    <p:extLst>
      <p:ext uri="{BB962C8B-B14F-4D97-AF65-F5344CB8AC3E}">
        <p14:creationId xmlns:p14="http://schemas.microsoft.com/office/powerpoint/2010/main" val="5256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01160"/>
            <a:ext cx="10515600" cy="4607825"/>
          </a:xfrm>
        </p:spPr>
        <p:txBody>
          <a:bodyPr>
            <a:normAutofit fontScale="92500" lnSpcReduction="20000"/>
          </a:bodyPr>
          <a:lstStyle/>
          <a:p>
            <a:r>
              <a:rPr lang="es-PE" dirty="0"/>
              <a:t>Promueve una cadena logística inteligente que brinda soluciones en este complejo ecosistema. </a:t>
            </a:r>
          </a:p>
          <a:p>
            <a:r>
              <a:rPr lang="es-PE" dirty="0"/>
              <a:t>Permite el desarrollo de mecanismos de transferencia de documentos digitales que faciliten la trazabilidad de la carga, facilitando la gestión documentaria. </a:t>
            </a:r>
          </a:p>
          <a:p>
            <a:pPr algn="just"/>
            <a:r>
              <a:rPr lang="es-PE" dirty="0"/>
              <a:t>La visibilidad y trazabilidad se vuelven más precisas con las confirmaciones de transferencias, aprobaciones y pagos en tiempo real.</a:t>
            </a:r>
          </a:p>
          <a:p>
            <a:pPr algn="just"/>
            <a:r>
              <a:rPr lang="es-PE" dirty="0"/>
              <a:t>La transparencia ayuda a reducir los fraudes y errores promoviendo el flujo eficiente del proceso de comercio.</a:t>
            </a:r>
          </a:p>
          <a:p>
            <a:r>
              <a:rPr lang="es-PE" dirty="0"/>
              <a:t>Para las autoridades puede también traer ventajas, dado que las transacciones se observan en tiempo real, mejorando la calidad de la información para el ejercicio de la gestión de riesgos. Esta podría alcanzar niveles elevados de precisión al obtener información confiable y actual.</a:t>
            </a:r>
          </a:p>
        </p:txBody>
      </p:sp>
      <p:pic>
        <p:nvPicPr>
          <p:cNvPr id="5" name="Imagen 4"/>
          <p:cNvPicPr>
            <a:picLocks noChangeAspect="1"/>
          </p:cNvPicPr>
          <p:nvPr/>
        </p:nvPicPr>
        <p:blipFill>
          <a:blip r:embed="rId3"/>
          <a:stretch>
            <a:fillRect/>
          </a:stretch>
        </p:blipFill>
        <p:spPr>
          <a:xfrm>
            <a:off x="9188245" y="6108986"/>
            <a:ext cx="3003755" cy="726856"/>
          </a:xfrm>
          <a:prstGeom prst="rect">
            <a:avLst/>
          </a:prstGeom>
        </p:spPr>
      </p:pic>
      <p:sp>
        <p:nvSpPr>
          <p:cNvPr id="6" name="Título 1">
            <a:extLst>
              <a:ext uri="{FF2B5EF4-FFF2-40B4-BE49-F238E27FC236}">
                <a16:creationId xmlns:a16="http://schemas.microsoft.com/office/drawing/2014/main" id="{367A2CEA-5576-400F-935D-EF136E0D2AB6}"/>
              </a:ext>
            </a:extLst>
          </p:cNvPr>
          <p:cNvSpPr>
            <a:spLocks noGrp="1"/>
          </p:cNvSpPr>
          <p:nvPr>
            <p:ph type="title"/>
          </p:nvPr>
        </p:nvSpPr>
        <p:spPr>
          <a:xfrm>
            <a:off x="838200" y="592160"/>
            <a:ext cx="10515600" cy="652514"/>
          </a:xfrm>
          <a:solidFill>
            <a:schemeClr val="accent1">
              <a:lumMod val="50000"/>
            </a:schemeClr>
          </a:solidFill>
        </p:spPr>
        <p:txBody>
          <a:bodyPr>
            <a:normAutofit/>
          </a:bodyPr>
          <a:lstStyle/>
          <a:p>
            <a:pPr algn="ctr"/>
            <a:r>
              <a:rPr lang="es-PE" sz="3600" dirty="0">
                <a:solidFill>
                  <a:schemeClr val="bg1"/>
                </a:solidFill>
              </a:rPr>
              <a:t>¿Porqué </a:t>
            </a:r>
            <a:r>
              <a:rPr lang="es-PE" sz="3600" dirty="0" err="1">
                <a:solidFill>
                  <a:schemeClr val="bg1"/>
                </a:solidFill>
              </a:rPr>
              <a:t>blockchain</a:t>
            </a:r>
            <a:r>
              <a:rPr lang="es-PE" sz="3600" dirty="0">
                <a:solidFill>
                  <a:schemeClr val="bg1"/>
                </a:solidFill>
              </a:rPr>
              <a:t> beneficia a la logística?</a:t>
            </a:r>
            <a:endParaRPr lang="en-US" sz="3600" dirty="0">
              <a:solidFill>
                <a:schemeClr val="bg1"/>
              </a:solidFill>
            </a:endParaRPr>
          </a:p>
        </p:txBody>
      </p:sp>
    </p:spTree>
    <p:extLst>
      <p:ext uri="{BB962C8B-B14F-4D97-AF65-F5344CB8AC3E}">
        <p14:creationId xmlns:p14="http://schemas.microsoft.com/office/powerpoint/2010/main" val="123893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0368"/>
            <a:ext cx="8497186" cy="673966"/>
          </a:xfrm>
          <a:solidFill>
            <a:schemeClr val="accent1">
              <a:lumMod val="50000"/>
            </a:schemeClr>
          </a:solidFill>
        </p:spPr>
        <p:txBody>
          <a:bodyPr>
            <a:noAutofit/>
          </a:bodyPr>
          <a:lstStyle/>
          <a:p>
            <a:r>
              <a:rPr lang="es-PE" sz="3200" dirty="0">
                <a:solidFill>
                  <a:schemeClr val="bg1"/>
                </a:solidFill>
              </a:rPr>
              <a:t>Aplicación de </a:t>
            </a:r>
            <a:r>
              <a:rPr lang="es-PE" sz="3200" dirty="0" err="1">
                <a:solidFill>
                  <a:schemeClr val="bg1"/>
                </a:solidFill>
              </a:rPr>
              <a:t>blockchain</a:t>
            </a:r>
            <a:r>
              <a:rPr lang="es-PE" sz="3200" dirty="0">
                <a:solidFill>
                  <a:schemeClr val="bg1"/>
                </a:solidFill>
              </a:rPr>
              <a:t> a logística del transporte</a:t>
            </a:r>
            <a:endParaRPr lang="en-US" sz="3200" dirty="0">
              <a:solidFill>
                <a:schemeClr val="bg1"/>
              </a:solidFill>
            </a:endParaRPr>
          </a:p>
        </p:txBody>
      </p:sp>
      <p:pic>
        <p:nvPicPr>
          <p:cNvPr id="4" name="Marcador de contenido 3"/>
          <p:cNvPicPr>
            <a:picLocks noGrp="1" noChangeAspect="1"/>
          </p:cNvPicPr>
          <p:nvPr>
            <p:ph idx="1"/>
          </p:nvPr>
        </p:nvPicPr>
        <p:blipFill>
          <a:blip r:embed="rId3"/>
          <a:stretch>
            <a:fillRect/>
          </a:stretch>
        </p:blipFill>
        <p:spPr>
          <a:xfrm>
            <a:off x="1690255" y="1363228"/>
            <a:ext cx="4726734" cy="4511099"/>
          </a:xfrm>
          <a:prstGeom prst="rect">
            <a:avLst/>
          </a:prstGeom>
        </p:spPr>
      </p:pic>
      <p:sp>
        <p:nvSpPr>
          <p:cNvPr id="5" name="CuadroTexto 4"/>
          <p:cNvSpPr txBox="1"/>
          <p:nvPr/>
        </p:nvSpPr>
        <p:spPr>
          <a:xfrm>
            <a:off x="1801092" y="2418447"/>
            <a:ext cx="1371600" cy="861774"/>
          </a:xfrm>
          <a:prstGeom prst="rect">
            <a:avLst/>
          </a:prstGeom>
          <a:solidFill>
            <a:schemeClr val="bg1"/>
          </a:solidFill>
        </p:spPr>
        <p:txBody>
          <a:bodyPr wrap="square" rtlCol="0">
            <a:spAutoFit/>
          </a:bodyPr>
          <a:lstStyle/>
          <a:p>
            <a:r>
              <a:rPr lang="es-PE" sz="1000" dirty="0"/>
              <a:t>Productor de flores internacional prepara embarque y coloca datos de embarque en Blockchain</a:t>
            </a:r>
            <a:endParaRPr lang="en-US" sz="1000" dirty="0"/>
          </a:p>
        </p:txBody>
      </p:sp>
      <p:sp>
        <p:nvSpPr>
          <p:cNvPr id="6" name="CuadroTexto 5"/>
          <p:cNvSpPr txBox="1"/>
          <p:nvPr/>
        </p:nvSpPr>
        <p:spPr>
          <a:xfrm>
            <a:off x="3338949" y="2418447"/>
            <a:ext cx="1371600" cy="1169551"/>
          </a:xfrm>
          <a:prstGeom prst="rect">
            <a:avLst/>
          </a:prstGeom>
          <a:solidFill>
            <a:schemeClr val="bg1"/>
          </a:solidFill>
        </p:spPr>
        <p:txBody>
          <a:bodyPr wrap="square" rtlCol="0">
            <a:spAutoFit/>
          </a:bodyPr>
          <a:lstStyle/>
          <a:p>
            <a:r>
              <a:rPr lang="es-PE" sz="1000" dirty="0"/>
              <a:t>Mientras se prepara el transporte al puerto, se obtienen los permisos de gobierno. Blockchain confirma la transacción mediante un Smart </a:t>
            </a:r>
            <a:r>
              <a:rPr lang="es-PE" sz="1000" dirty="0" err="1"/>
              <a:t>Contract</a:t>
            </a:r>
            <a:r>
              <a:rPr lang="es-PE" sz="1000" dirty="0"/>
              <a:t>.</a:t>
            </a:r>
            <a:endParaRPr lang="en-US" sz="1000" dirty="0"/>
          </a:p>
        </p:txBody>
      </p:sp>
      <p:sp>
        <p:nvSpPr>
          <p:cNvPr id="7" name="CuadroTexto 6"/>
          <p:cNvSpPr txBox="1"/>
          <p:nvPr/>
        </p:nvSpPr>
        <p:spPr>
          <a:xfrm>
            <a:off x="4904516" y="3086352"/>
            <a:ext cx="1371600" cy="400110"/>
          </a:xfrm>
          <a:prstGeom prst="rect">
            <a:avLst/>
          </a:prstGeom>
          <a:solidFill>
            <a:schemeClr val="bg1"/>
          </a:solidFill>
        </p:spPr>
        <p:txBody>
          <a:bodyPr wrap="square" rtlCol="0">
            <a:spAutoFit/>
          </a:bodyPr>
          <a:lstStyle/>
          <a:p>
            <a:r>
              <a:rPr lang="es-PE" sz="1000" dirty="0"/>
              <a:t>El contenedor es cargado en el buque</a:t>
            </a:r>
            <a:endParaRPr lang="en-US" sz="1000" dirty="0"/>
          </a:p>
        </p:txBody>
      </p:sp>
      <p:sp>
        <p:nvSpPr>
          <p:cNvPr id="8" name="CuadroTexto 7"/>
          <p:cNvSpPr txBox="1"/>
          <p:nvPr/>
        </p:nvSpPr>
        <p:spPr>
          <a:xfrm>
            <a:off x="1801092" y="5874327"/>
            <a:ext cx="1371600" cy="861774"/>
          </a:xfrm>
          <a:prstGeom prst="rect">
            <a:avLst/>
          </a:prstGeom>
          <a:solidFill>
            <a:schemeClr val="bg1"/>
          </a:solidFill>
        </p:spPr>
        <p:txBody>
          <a:bodyPr wrap="square" rtlCol="0">
            <a:spAutoFit/>
          </a:bodyPr>
          <a:lstStyle/>
          <a:p>
            <a:r>
              <a:rPr lang="es-PE" sz="1000" dirty="0"/>
              <a:t>Todos los participantes tienen visibilidad del contenedor de punto a punto en la cadena logística</a:t>
            </a:r>
            <a:endParaRPr lang="en-US" sz="1000" dirty="0"/>
          </a:p>
        </p:txBody>
      </p:sp>
      <p:sp>
        <p:nvSpPr>
          <p:cNvPr id="9" name="CuadroTexto 8"/>
          <p:cNvSpPr txBox="1"/>
          <p:nvPr/>
        </p:nvSpPr>
        <p:spPr>
          <a:xfrm>
            <a:off x="3283529" y="5874327"/>
            <a:ext cx="1371600" cy="553998"/>
          </a:xfrm>
          <a:prstGeom prst="rect">
            <a:avLst/>
          </a:prstGeom>
          <a:solidFill>
            <a:schemeClr val="bg1"/>
          </a:solidFill>
        </p:spPr>
        <p:txBody>
          <a:bodyPr wrap="square" rtlCol="0">
            <a:spAutoFit/>
          </a:bodyPr>
          <a:lstStyle/>
          <a:p>
            <a:r>
              <a:rPr lang="es-PE" sz="1000" dirty="0"/>
              <a:t>El contenedor arriba al punto de destino y es liberado por  la aduana</a:t>
            </a:r>
            <a:endParaRPr lang="en-US" sz="1000" dirty="0"/>
          </a:p>
        </p:txBody>
      </p:sp>
      <p:sp>
        <p:nvSpPr>
          <p:cNvPr id="10" name="CuadroTexto 9"/>
          <p:cNvSpPr txBox="1"/>
          <p:nvPr/>
        </p:nvSpPr>
        <p:spPr>
          <a:xfrm>
            <a:off x="4904516" y="5874327"/>
            <a:ext cx="1371600" cy="861774"/>
          </a:xfrm>
          <a:prstGeom prst="rect">
            <a:avLst/>
          </a:prstGeom>
          <a:solidFill>
            <a:schemeClr val="bg1"/>
          </a:solidFill>
        </p:spPr>
        <p:txBody>
          <a:bodyPr wrap="square" rtlCol="0">
            <a:spAutoFit/>
          </a:bodyPr>
          <a:lstStyle/>
          <a:p>
            <a:r>
              <a:rPr lang="es-PE" sz="1000" dirty="0"/>
              <a:t>Importador recibe las flores en su establecimiento y es retransmitida al </a:t>
            </a:r>
            <a:r>
              <a:rPr lang="es-PE" sz="1000" dirty="0" err="1"/>
              <a:t>blockchain</a:t>
            </a:r>
            <a:endParaRPr lang="en-US" sz="1000" dirty="0"/>
          </a:p>
        </p:txBody>
      </p:sp>
      <p:sp>
        <p:nvSpPr>
          <p:cNvPr id="11" name="CuadroTexto 10"/>
          <p:cNvSpPr txBox="1"/>
          <p:nvPr/>
        </p:nvSpPr>
        <p:spPr>
          <a:xfrm>
            <a:off x="6843168" y="6105159"/>
            <a:ext cx="3406820" cy="369332"/>
          </a:xfrm>
          <a:prstGeom prst="rect">
            <a:avLst/>
          </a:prstGeom>
          <a:solidFill>
            <a:schemeClr val="bg1"/>
          </a:solidFill>
          <a:ln>
            <a:solidFill>
              <a:schemeClr val="tx1"/>
            </a:solidFill>
          </a:ln>
        </p:spPr>
        <p:txBody>
          <a:bodyPr wrap="square" rtlCol="0">
            <a:spAutoFit/>
          </a:bodyPr>
          <a:lstStyle/>
          <a:p>
            <a:r>
              <a:rPr lang="es-PE" sz="900" dirty="0" err="1"/>
              <a:t>Fuente:https</a:t>
            </a:r>
            <a:r>
              <a:rPr lang="es-PE" sz="900" dirty="0"/>
              <a:t>://www.ibm.com/blockchain/business-use-cases.html</a:t>
            </a:r>
          </a:p>
          <a:p>
            <a:r>
              <a:rPr lang="es-PE" sz="900" dirty="0"/>
              <a:t>Traducción: propia</a:t>
            </a:r>
            <a:endParaRPr lang="en-US" sz="900" dirty="0"/>
          </a:p>
        </p:txBody>
      </p:sp>
      <p:pic>
        <p:nvPicPr>
          <p:cNvPr id="12" name="Imagen 11"/>
          <p:cNvPicPr>
            <a:picLocks noChangeAspect="1"/>
          </p:cNvPicPr>
          <p:nvPr/>
        </p:nvPicPr>
        <p:blipFill>
          <a:blip r:embed="rId4"/>
          <a:stretch>
            <a:fillRect/>
          </a:stretch>
        </p:blipFill>
        <p:spPr>
          <a:xfrm>
            <a:off x="6843168" y="1724151"/>
            <a:ext cx="4843380" cy="2724401"/>
          </a:xfrm>
          <a:prstGeom prst="rect">
            <a:avLst/>
          </a:prstGeom>
          <a:ln>
            <a:solidFill>
              <a:schemeClr val="tx1"/>
            </a:solidFill>
          </a:ln>
        </p:spPr>
      </p:pic>
      <p:pic>
        <p:nvPicPr>
          <p:cNvPr id="14" name="Imagen 13"/>
          <p:cNvPicPr>
            <a:picLocks noChangeAspect="1"/>
          </p:cNvPicPr>
          <p:nvPr/>
        </p:nvPicPr>
        <p:blipFill>
          <a:blip r:embed="rId5"/>
          <a:stretch>
            <a:fillRect/>
          </a:stretch>
        </p:blipFill>
        <p:spPr>
          <a:xfrm>
            <a:off x="9821779" y="410071"/>
            <a:ext cx="1981200" cy="581025"/>
          </a:xfrm>
          <a:prstGeom prst="rect">
            <a:avLst/>
          </a:prstGeom>
        </p:spPr>
      </p:pic>
    </p:spTree>
    <p:extLst>
      <p:ext uri="{BB962C8B-B14F-4D97-AF65-F5344CB8AC3E}">
        <p14:creationId xmlns:p14="http://schemas.microsoft.com/office/powerpoint/2010/main" val="1712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3272</TotalTime>
  <Words>1562</Words>
  <Application>Microsoft Office PowerPoint</Application>
  <PresentationFormat>Widescreen</PresentationFormat>
  <Paragraphs>286</Paragraphs>
  <Slides>20</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ＭＳ Ｐゴシック</vt:lpstr>
      <vt:lpstr>Arial</vt:lpstr>
      <vt:lpstr>Calibri</vt:lpstr>
      <vt:lpstr>Calibri Light</vt:lpstr>
      <vt:lpstr>Dense</vt:lpstr>
      <vt:lpstr>Helvetica Neue</vt:lpstr>
      <vt:lpstr>Helvetica Neue Thin</vt:lpstr>
      <vt:lpstr>Roboto</vt:lpstr>
      <vt:lpstr>Tahoma</vt:lpstr>
      <vt:lpstr>Times New Roman</vt:lpstr>
      <vt:lpstr>Office Theme</vt:lpstr>
      <vt:lpstr>Blockchain en la logística</vt:lpstr>
      <vt:lpstr>PowerPoint Presentation</vt:lpstr>
      <vt:lpstr>PowerPoint Presentation</vt:lpstr>
      <vt:lpstr>PowerPoint Presentation</vt:lpstr>
      <vt:lpstr>Comunidad Logística Portuaria- Comlog  </vt:lpstr>
      <vt:lpstr>PowerPoint Presentation</vt:lpstr>
      <vt:lpstr>¿Porqué blockchain beneficia a la logística?</vt:lpstr>
      <vt:lpstr>¿Porqué blockchain beneficia a la logística?</vt:lpstr>
      <vt:lpstr>Aplicación de blockchain a logística del transporte</vt:lpstr>
      <vt:lpstr> Pruebas de blockchain en Perú</vt:lpstr>
      <vt:lpstr>PowerPoint Presentation</vt:lpstr>
      <vt:lpstr>Ámbito Piloto GTD</vt:lpstr>
      <vt:lpstr>Ejemplo de tracking de container de punto a punto, visible para las partes autorizadas</vt:lpstr>
      <vt:lpstr>PowerPoint Presentation</vt:lpstr>
      <vt:lpstr>PowerPoint Presentation</vt:lpstr>
      <vt:lpstr>PowerPoint Presentation</vt:lpstr>
      <vt:lpstr>PowerPoint Presentation</vt:lpstr>
      <vt:lpstr>PowerPoint Presentation</vt:lpstr>
      <vt:lpstr>Blockchain : Retos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MAGALY</dc:creator>
  <cp:lastModifiedBy>Eduardo García Godos</cp:lastModifiedBy>
  <cp:revision>117</cp:revision>
  <cp:lastPrinted>2018-06-13T06:00:38Z</cp:lastPrinted>
  <dcterms:created xsi:type="dcterms:W3CDTF">2017-04-25T15:34:18Z</dcterms:created>
  <dcterms:modified xsi:type="dcterms:W3CDTF">2018-06-13T06:15:00Z</dcterms:modified>
</cp:coreProperties>
</file>